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  <p:sldMasterId id="2147484152" r:id="rId2"/>
  </p:sldMasterIdLst>
  <p:notesMasterIdLst>
    <p:notesMasterId r:id="rId25"/>
  </p:notesMasterIdLst>
  <p:handoutMasterIdLst>
    <p:handoutMasterId r:id="rId26"/>
  </p:handoutMasterIdLst>
  <p:sldIdLst>
    <p:sldId id="256" r:id="rId3"/>
    <p:sldId id="257" r:id="rId4"/>
    <p:sldId id="288" r:id="rId5"/>
    <p:sldId id="259" r:id="rId6"/>
    <p:sldId id="275" r:id="rId7"/>
    <p:sldId id="262" r:id="rId8"/>
    <p:sldId id="287" r:id="rId9"/>
    <p:sldId id="261" r:id="rId10"/>
    <p:sldId id="263" r:id="rId11"/>
    <p:sldId id="284" r:id="rId12"/>
    <p:sldId id="264" r:id="rId13"/>
    <p:sldId id="277" r:id="rId14"/>
    <p:sldId id="279" r:id="rId15"/>
    <p:sldId id="266" r:id="rId16"/>
    <p:sldId id="289" r:id="rId17"/>
    <p:sldId id="290" r:id="rId18"/>
    <p:sldId id="276" r:id="rId19"/>
    <p:sldId id="280" r:id="rId20"/>
    <p:sldId id="271" r:id="rId21"/>
    <p:sldId id="272" r:id="rId22"/>
    <p:sldId id="291" r:id="rId23"/>
    <p:sldId id="278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1" clrIdx="1">
    <p:extLst>
      <p:ext uri="{19B8F6BF-5375-455C-9EA6-DF929625EA0E}">
        <p15:presenceInfo xmlns:p15="http://schemas.microsoft.com/office/powerpoint/2012/main" userId="S-1-5-21-3213289721-1927786710-1971543238-2777" providerId="AD"/>
      </p:ext>
    </p:extLst>
  </p:cmAuthor>
  <p:cmAuthor id="2" name="Milena Radomirovic" initials="MR" lastIdx="24" clrIdx="2">
    <p:extLst>
      <p:ext uri="{19B8F6BF-5375-455C-9EA6-DF929625EA0E}">
        <p15:presenceInfo xmlns:p15="http://schemas.microsoft.com/office/powerpoint/2012/main" userId="S-1-5-21-3213289721-1927786710-1971543238-2751" providerId="AD"/>
      </p:ext>
    </p:extLst>
  </p:cmAuthor>
  <p:cmAuthor id="3" name="Tatjana Milivojevic" initials="TM" lastIdx="13" clrIdx="3">
    <p:extLst>
      <p:ext uri="{19B8F6BF-5375-455C-9EA6-DF929625EA0E}">
        <p15:presenceInfo xmlns:p15="http://schemas.microsoft.com/office/powerpoint/2012/main" userId="S-1-5-21-3988269000-3947341290-2979681626-13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8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89250" autoAdjust="0"/>
  </p:normalViewPr>
  <p:slideViewPr>
    <p:cSldViewPr>
      <p:cViewPr varScale="1">
        <p:scale>
          <a:sx n="80" d="100"/>
          <a:sy n="80" d="100"/>
        </p:scale>
        <p:origin x="159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\Desktop\GRAD%20Gradjanski%20vodic%20kroz%20odluku%20o%20budzetu\Prilog%202%20-%20Pomocni%20dokument%20za%20tabele%20i%20grafike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927"/>
          <c:y val="0.33374488188976459"/>
          <c:w val="0.62846713498254947"/>
          <c:h val="0.5555376872008644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Sheet1!$C$4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Sheet1!$A$5:$B$10</c:f>
              <c:strCache>
                <c:ptCount val="6"/>
                <c:pt idx="0">
                  <c:v>Приходи од пореза</c:v>
                </c:pt>
                <c:pt idx="1">
                  <c:v>Пренета средства из ранијих година</c:v>
                </c:pt>
                <c:pt idx="2">
                  <c:v>Примања од продаје финансијске имовине</c:v>
                </c:pt>
                <c:pt idx="3">
                  <c:v>Примања од продаје нефинансијске имовине</c:v>
                </c:pt>
                <c:pt idx="4">
                  <c:v>Донације и трансфери</c:v>
                </c:pt>
                <c:pt idx="5">
                  <c:v>Други приходи</c:v>
                </c:pt>
              </c:strCache>
            </c:strRef>
          </c:cat>
          <c:val>
            <c:numRef>
              <c:f>Sheet1!$C$5:$C$10</c:f>
              <c:numCache>
                <c:formatCode>#,##0.00</c:formatCode>
                <c:ptCount val="6"/>
                <c:pt idx="0">
                  <c:v>58.909974027042402</c:v>
                </c:pt>
                <c:pt idx="1">
                  <c:v>2.486308846500739</c:v>
                </c:pt>
                <c:pt idx="2">
                  <c:v>5.746038569289369</c:v>
                </c:pt>
                <c:pt idx="3">
                  <c:v>0.33414167414777513</c:v>
                </c:pt>
                <c:pt idx="4">
                  <c:v>12.135612543848051</c:v>
                </c:pt>
                <c:pt idx="5">
                  <c:v>20.387924339171668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B2-4BAA-B7A0-BE8B981A0F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47591872"/>
        <c:axId val="771472400"/>
        <c:axId val="0"/>
      </c:bar3DChart>
      <c:catAx>
        <c:axId val="9475918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771472400"/>
        <c:crosses val="autoZero"/>
        <c:auto val="1"/>
        <c:lblAlgn val="ctr"/>
        <c:lblOffset val="100"/>
        <c:noMultiLvlLbl val="0"/>
      </c:catAx>
      <c:valAx>
        <c:axId val="7714724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947591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4564486730825313"/>
          <c:w val="1"/>
          <c:h val="0.65819881889763776"/>
        </c:manualLayout>
      </c:layout>
      <c:pie3DChart>
        <c:varyColors val="1"/>
        <c:ser>
          <c:idx val="0"/>
          <c:order val="0"/>
          <c:tx>
            <c:strRef>
              <c:f>Sheet1!$C$12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874-46A1-B27D-1B71283B943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874-46A1-B27D-1B71283B943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874-46A1-B27D-1B71283B943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874-46A1-B27D-1B71283B943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1874-46A1-B27D-1B71283B943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1874-46A1-B27D-1B71283B943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1874-46A1-B27D-1B71283B943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1874-46A1-B27D-1B71283B9431}"/>
              </c:ext>
            </c:extLst>
          </c:dPt>
          <c:dLbls>
            <c:dLbl>
              <c:idx val="0"/>
              <c:layout>
                <c:manualLayout>
                  <c:x val="4.3193350831146103E-3"/>
                  <c:y val="-1.1688174394867308E-2"/>
                </c:manualLayout>
              </c:layout>
              <c:tx>
                <c:rich>
                  <a:bodyPr/>
                  <a:lstStyle/>
                  <a:p>
                    <a:fld id="{12B5F017-1A32-424B-A076-5C0F3425C59B}" type="VALUE">
                      <a:rPr lang="sr-Cyrl-RS"/>
                      <a:pPr/>
                      <a:t>[VREDNOST]</a:t>
                    </a:fld>
                    <a:r>
                      <a:rPr lang="sr-Cyrl-RS"/>
                      <a:t>% Расходи за запослене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874-46A1-B27D-1B71283B9431}"/>
                </c:ext>
              </c:extLst>
            </c:dLbl>
            <c:dLbl>
              <c:idx val="1"/>
              <c:layout>
                <c:manualLayout>
                  <c:x val="5.4897528433945658E-2"/>
                  <c:y val="-0.18490048118985128"/>
                </c:manualLayout>
              </c:layout>
              <c:tx>
                <c:rich>
                  <a:bodyPr/>
                  <a:lstStyle/>
                  <a:p>
                    <a:fld id="{83DA4810-32EA-46E8-89B0-DE50DCF726B8}" type="VALUE">
                      <a:rPr lang="ru-RU"/>
                      <a:pPr/>
                      <a:t>[VREDNOST]</a:t>
                    </a:fld>
                    <a:r>
                      <a:rPr lang="ru-RU"/>
                      <a:t>% Коришћење роба и услуга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874-46A1-B27D-1B71283B9431}"/>
                </c:ext>
              </c:extLst>
            </c:dLbl>
            <c:dLbl>
              <c:idx val="2"/>
              <c:layout>
                <c:manualLayout>
                  <c:x val="7.144860017497813E-2"/>
                  <c:y val="6.1511738116068741E-2"/>
                </c:manualLayout>
              </c:layout>
              <c:tx>
                <c:rich>
                  <a:bodyPr/>
                  <a:lstStyle/>
                  <a:p>
                    <a:fld id="{D618FD55-FDB0-4011-BF75-D8F3A5075535}" type="VALUE">
                      <a:rPr lang="ru-RU"/>
                      <a:pPr/>
                      <a:t>[VREDNOST]</a:t>
                    </a:fld>
                    <a:r>
                      <a:rPr lang="ru-RU"/>
                      <a:t>%</a:t>
                    </a:r>
                    <a:r>
                      <a:rPr lang="ru-RU" baseline="0"/>
                      <a:t> Отплата гланвице и камате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874-46A1-B27D-1B71283B9431}"/>
                </c:ext>
              </c:extLst>
            </c:dLbl>
            <c:dLbl>
              <c:idx val="3"/>
              <c:layout>
                <c:manualLayout>
                  <c:x val="-0.16529101049868766"/>
                  <c:y val="-2.2136555847185768E-2"/>
                </c:manualLayout>
              </c:layout>
              <c:tx>
                <c:rich>
                  <a:bodyPr/>
                  <a:lstStyle/>
                  <a:p>
                    <a:fld id="{ED8CCED7-EF97-4D75-AFF2-079D60BE0E58}" type="VALUE">
                      <a:rPr lang="ru-RU"/>
                      <a:pPr/>
                      <a:t>[VREDNOST]</a:t>
                    </a:fld>
                    <a:r>
                      <a:rPr lang="ru-RU"/>
                      <a:t>% Субвенције, дотације и трансфери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874-46A1-B27D-1B71283B943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646BE83-3674-4934-AEE8-56B013F19C25}" type="VALUE">
                      <a:rPr lang="sr-Cyrl-RS"/>
                      <a:pPr/>
                      <a:t>[VREDNOST]</a:t>
                    </a:fld>
                    <a:r>
                      <a:rPr lang="sr-Cyrl-RS"/>
                      <a:t>% Социјална помоћ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874-46A1-B27D-1B71283B943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sr-Cyrl-RS"/>
                      <a:t>10.77% Остали</a:t>
                    </a:r>
                    <a:r>
                      <a:rPr lang="sr-Cyrl-RS" baseline="0"/>
                      <a:t> расходи</a:t>
                    </a:r>
                    <a:endParaRPr lang="sr-Cyrl-R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1874-46A1-B27D-1B71283B943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1EF168EE-C3CA-4B39-8880-9ED1B3695733}" type="VALUE">
                      <a:rPr lang="sr-Cyrl-RS"/>
                      <a:pPr/>
                      <a:t>[VREDNOST]</a:t>
                    </a:fld>
                    <a:r>
                      <a:rPr lang="sr-Cyrl-RS"/>
                      <a:t>% Средства резерве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1874-46A1-B27D-1B71283B9431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E008CE06-667D-4BFA-9EAC-AC15677F1F9F}" type="VALUE">
                      <a:rPr lang="sr-Cyrl-RS"/>
                      <a:pPr/>
                      <a:t>[VREDNOST]</a:t>
                    </a:fld>
                    <a:r>
                      <a:rPr lang="sr-Cyrl-RS"/>
                      <a:t>% Капитални издаци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1874-46A1-B27D-1B71283B94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Sheet1!$A$13:$B$20</c:f>
              <c:strCache>
                <c:ptCount val="8"/>
                <c:pt idx="0">
                  <c:v>Расходи за запослене</c:v>
                </c:pt>
                <c:pt idx="1">
                  <c:v>Коришћење роба и услуга</c:v>
                </c:pt>
                <c:pt idx="2">
                  <c:v>Отплата главнице и камате</c:v>
                </c:pt>
                <c:pt idx="3">
                  <c:v>Субвенције, дотације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Средства резерве</c:v>
                </c:pt>
                <c:pt idx="7">
                  <c:v>Капитални издаци</c:v>
                </c:pt>
              </c:strCache>
            </c:strRef>
          </c:cat>
          <c:val>
            <c:numRef>
              <c:f>Sheet1!$C$13:$C$20</c:f>
              <c:numCache>
                <c:formatCode>#,##0.00</c:formatCode>
                <c:ptCount val="8"/>
                <c:pt idx="0">
                  <c:v>21.353062364204515</c:v>
                </c:pt>
                <c:pt idx="1">
                  <c:v>28.107610792922806</c:v>
                </c:pt>
                <c:pt idx="2">
                  <c:v>6.2644644147255439</c:v>
                </c:pt>
                <c:pt idx="3">
                  <c:v>13.258585860796909</c:v>
                </c:pt>
                <c:pt idx="4">
                  <c:v>6.6215605598232692</c:v>
                </c:pt>
                <c:pt idx="5">
                  <c:v>10.768876693851256</c:v>
                </c:pt>
                <c:pt idx="6">
                  <c:v>1.4977825654545747</c:v>
                </c:pt>
                <c:pt idx="7">
                  <c:v>12.128056748221127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1874-46A1-B27D-1B71283B94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'PLAN RASHODA PO PROGRAMIMA'!$B$5:$B$21</c:f>
              <c:strCache>
                <c:ptCount val="17"/>
                <c:pt idx="0">
                  <c:v>СТАНОВАЊЕ, УРБАНИЗАМ И ПРОСТОРНО ПЛАНИРАЊЕ</c:v>
                </c:pt>
                <c:pt idx="1">
                  <c:v>КОМУНАЛНЕ ДЕЛАТНОСТИ</c:v>
                </c:pt>
                <c:pt idx="2">
                  <c:v>ЛОКАЛНИ ЕКОНОМСКИ РАЗВОЈ</c:v>
                </c:pt>
                <c:pt idx="3">
                  <c:v>РАЗВОЈ ТУРИЗМА</c:v>
                </c:pt>
                <c:pt idx="4">
                  <c:v>ПОЉОПРИВРЕДА И РУРАЛНИ РАЗВОЈ</c:v>
                </c:pt>
                <c:pt idx="5">
                  <c:v>ЗАШТИТА ЖИВОТНЕ СРЕДИНЕ</c:v>
                </c:pt>
                <c:pt idx="6">
                  <c:v>ОРГАНИЗАЦИЈА САОБРАЋАЈА И САОБРАЋАЈНА ИНФРАСТРУКТУРА</c:v>
                </c:pt>
                <c:pt idx="7">
                  <c:v>ПРЕДШКОЛСКО ВАСПИТАЊЕ</c:v>
                </c:pt>
                <c:pt idx="8">
                  <c:v>ОСНОВНО ОБРАЗОВАЊЕ</c:v>
                </c:pt>
                <c:pt idx="9">
                  <c:v>СРЕДЊЕ ОБРАЗОВАЊЕ</c:v>
                </c:pt>
                <c:pt idx="10">
                  <c:v>СОЦИЈАЛНА И ДЕЧЈА ЗАШТИТА</c:v>
                </c:pt>
                <c:pt idx="11">
                  <c:v>ЗДРАВСТВЕНА ЗАШТИТА</c:v>
                </c:pt>
                <c:pt idx="12">
                  <c:v>РАЗВОЈ КУЛТУРЕ И ИНФОРМИСАЊА</c:v>
                </c:pt>
                <c:pt idx="13">
                  <c:v>РАЗВОЈ СПОРТА И ОМЛАДИНЕ</c:v>
                </c:pt>
                <c:pt idx="14">
                  <c:v>ОПШТЕ УСЛУГЕ ЛОКАЛНЕ САМОУПРАВЕ</c:v>
                </c:pt>
                <c:pt idx="15">
                  <c:v>ПОЛИТИЧКИ СИСТЕМ ЛОКАЛНЕ САМОУПРАВЕ</c:v>
                </c:pt>
                <c:pt idx="16">
                  <c:v>ЕНЕРГЕТСКА ЕФИКАСНОСТ И ОБНОВЉИВИ ИЗВОРИ ЕНЕРГИЈЕ</c:v>
                </c:pt>
              </c:strCache>
            </c:strRef>
          </c:cat>
          <c:val>
            <c:numRef>
              <c:f>'PLAN RASHODA PO PROGRAMIMA'!$C$5:$C$21</c:f>
            </c:numRef>
          </c:val>
          <c:extLst>
            <c:ext xmlns:c16="http://schemas.microsoft.com/office/drawing/2014/chart" uri="{C3380CC4-5D6E-409C-BE32-E72D297353CC}">
              <c16:uniqueId val="{00000000-5626-436A-8027-921AC41EE3FD}"/>
            </c:ext>
          </c:extLst>
        </c:ser>
        <c:ser>
          <c:idx val="1"/>
          <c:order val="1"/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'PLAN RASHODA PO PROGRAMIMA'!$B$5:$B$21</c:f>
              <c:strCache>
                <c:ptCount val="17"/>
                <c:pt idx="0">
                  <c:v>СТАНОВАЊЕ, УРБАНИЗАМ И ПРОСТОРНО ПЛАНИРАЊЕ</c:v>
                </c:pt>
                <c:pt idx="1">
                  <c:v>КОМУНАЛНЕ ДЕЛАТНОСТИ</c:v>
                </c:pt>
                <c:pt idx="2">
                  <c:v>ЛОКАЛНИ ЕКОНОМСКИ РАЗВОЈ</c:v>
                </c:pt>
                <c:pt idx="3">
                  <c:v>РАЗВОЈ ТУРИЗМА</c:v>
                </c:pt>
                <c:pt idx="4">
                  <c:v>ПОЉОПРИВРЕДА И РУРАЛНИ РАЗВОЈ</c:v>
                </c:pt>
                <c:pt idx="5">
                  <c:v>ЗАШТИТА ЖИВОТНЕ СРЕДИНЕ</c:v>
                </c:pt>
                <c:pt idx="6">
                  <c:v>ОРГАНИЗАЦИЈА САОБРАЋАЈА И САОБРАЋАЈНА ИНФРАСТРУКТУРА</c:v>
                </c:pt>
                <c:pt idx="7">
                  <c:v>ПРЕДШКОЛСКО ВАСПИТАЊЕ</c:v>
                </c:pt>
                <c:pt idx="8">
                  <c:v>ОСНОВНО ОБРАЗОВАЊЕ</c:v>
                </c:pt>
                <c:pt idx="9">
                  <c:v>СРЕДЊЕ ОБРАЗОВАЊЕ</c:v>
                </c:pt>
                <c:pt idx="10">
                  <c:v>СОЦИЈАЛНА И ДЕЧЈА ЗАШТИТА</c:v>
                </c:pt>
                <c:pt idx="11">
                  <c:v>ЗДРАВСТВЕНА ЗАШТИТА</c:v>
                </c:pt>
                <c:pt idx="12">
                  <c:v>РАЗВОЈ КУЛТУРЕ И ИНФОРМИСАЊА</c:v>
                </c:pt>
                <c:pt idx="13">
                  <c:v>РАЗВОЈ СПОРТА И ОМЛАДИНЕ</c:v>
                </c:pt>
                <c:pt idx="14">
                  <c:v>ОПШТЕ УСЛУГЕ ЛОКАЛНЕ САМОУПРАВЕ</c:v>
                </c:pt>
                <c:pt idx="15">
                  <c:v>ПОЛИТИЧКИ СИСТЕМ ЛОКАЛНЕ САМОУПРАВЕ</c:v>
                </c:pt>
                <c:pt idx="16">
                  <c:v>ЕНЕРГЕТСКА ЕФИКАСНОСТ И ОБНОВЉИВИ ИЗВОРИ ЕНЕРГИЈЕ</c:v>
                </c:pt>
              </c:strCache>
            </c:strRef>
          </c:cat>
          <c:val>
            <c:numRef>
              <c:f>'PLAN RASHODA PO PROGRAMIMA'!$D$5:$D$21</c:f>
              <c:numCache>
                <c:formatCode>0.00</c:formatCode>
                <c:ptCount val="17"/>
                <c:pt idx="0">
                  <c:v>0.51809660559587789</c:v>
                </c:pt>
                <c:pt idx="1">
                  <c:v>14.955053913068783</c:v>
                </c:pt>
                <c:pt idx="2">
                  <c:v>2.8798273872149323</c:v>
                </c:pt>
                <c:pt idx="3">
                  <c:v>1.8783633965304234</c:v>
                </c:pt>
                <c:pt idx="4">
                  <c:v>0.1919884924809955</c:v>
                </c:pt>
                <c:pt idx="5">
                  <c:v>2.1631933029516346</c:v>
                </c:pt>
                <c:pt idx="6">
                  <c:v>11.084651931835991</c:v>
                </c:pt>
                <c:pt idx="7">
                  <c:v>12.183319287777474</c:v>
                </c:pt>
                <c:pt idx="8">
                  <c:v>5.814882102479717</c:v>
                </c:pt>
                <c:pt idx="9">
                  <c:v>2.0997549947159087</c:v>
                </c:pt>
                <c:pt idx="10">
                  <c:v>8.4852072895137418</c:v>
                </c:pt>
                <c:pt idx="11">
                  <c:v>0.31317271823141107</c:v>
                </c:pt>
                <c:pt idx="12">
                  <c:v>9.150526199323334</c:v>
                </c:pt>
                <c:pt idx="13">
                  <c:v>6.9058669231568297</c:v>
                </c:pt>
                <c:pt idx="14">
                  <c:v>20.306478545172816</c:v>
                </c:pt>
                <c:pt idx="15">
                  <c:v>0.86537383284268965</c:v>
                </c:pt>
                <c:pt idx="16">
                  <c:v>0.20424307710744199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26-436A-8027-921AC41EE3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27894927"/>
        <c:axId val="727897839"/>
        <c:axId val="0"/>
      </c:bar3DChart>
      <c:catAx>
        <c:axId val="7278949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727897839"/>
        <c:crosses val="autoZero"/>
        <c:auto val="1"/>
        <c:lblAlgn val="ctr"/>
        <c:lblOffset val="100"/>
        <c:noMultiLvlLbl val="0"/>
      </c:catAx>
      <c:valAx>
        <c:axId val="72789783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7278949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x-none" sz="1600">
              <a:latin typeface="Times New Roman" pitchFamily="18" charset="0"/>
              <a:cs typeface="Times New Roman" pitchFamily="18" charset="0"/>
            </a:rPr>
            <a:t>Градск</a:t>
          </a:r>
          <a:r>
            <a:rPr lang="sr-Cyrl-CS" sz="1600" dirty="0">
              <a:latin typeface="Times New Roman" pitchFamily="18" charset="0"/>
              <a:cs typeface="Times New Roman" pitchFamily="18" charset="0"/>
            </a:rPr>
            <a:t>е</a:t>
          </a:r>
          <a:r>
            <a:rPr lang="x-none" sz="1600">
              <a:latin typeface="Times New Roman" pitchFamily="18" charset="0"/>
              <a:cs typeface="Times New Roman" pitchFamily="18" charset="0"/>
            </a:rPr>
            <a:t> управ</a:t>
          </a:r>
          <a:r>
            <a:rPr lang="sr-Cyrl-CS" sz="1600" dirty="0">
              <a:latin typeface="Times New Roman" pitchFamily="18" charset="0"/>
              <a:cs typeface="Times New Roman" pitchFamily="18" charset="0"/>
            </a:rPr>
            <a:t>е</a:t>
          </a:r>
          <a:endParaRPr lang="x-none" sz="1600" dirty="0">
            <a:latin typeface="Times New Roman" pitchFamily="18" charset="0"/>
            <a:cs typeface="Times New Roman" pitchFamily="18" charset="0"/>
          </a:endParaRPr>
        </a:p>
        <a:p>
          <a:r>
            <a:rPr lang="x-none" sz="1600" dirty="0">
              <a:latin typeface="Times New Roman" pitchFamily="18" charset="0"/>
              <a:cs typeface="Times New Roman" pitchFamily="18" charset="0"/>
            </a:rPr>
            <a:t>Градоначелник</a:t>
          </a:r>
        </a:p>
        <a:p>
          <a:r>
            <a:rPr lang="x-none" sz="1600" dirty="0">
              <a:latin typeface="Times New Roman" pitchFamily="18" charset="0"/>
              <a:cs typeface="Times New Roman" pitchFamily="18" charset="0"/>
            </a:rPr>
            <a:t>Градско веће</a:t>
          </a:r>
        </a:p>
        <a:p>
          <a:r>
            <a:rPr lang="x-none" sz="1600">
              <a:latin typeface="Times New Roman" pitchFamily="18" charset="0"/>
              <a:cs typeface="Times New Roman" pitchFamily="18" charset="0"/>
            </a:rPr>
            <a:t>Скупштина града</a:t>
          </a:r>
          <a:endParaRPr lang="sr-Cyrl-CS" sz="1600" dirty="0">
            <a:latin typeface="Times New Roman" pitchFamily="18" charset="0"/>
            <a:cs typeface="Times New Roman" pitchFamily="18" charset="0"/>
          </a:endParaRPr>
        </a:p>
        <a:p>
          <a:r>
            <a:rPr lang="sr-Cyrl-CS" sz="1600" dirty="0">
              <a:latin typeface="Times New Roman" pitchFamily="18" charset="0"/>
              <a:cs typeface="Times New Roman" pitchFamily="18" charset="0"/>
            </a:rPr>
            <a:t>Градски правобранилац</a:t>
          </a:r>
          <a:endParaRPr lang="en-US" sz="1600" dirty="0">
            <a:latin typeface="Times New Roman" pitchFamily="18" charset="0"/>
            <a:cs typeface="Times New Roman" pitchFamily="18" charset="0"/>
          </a:endParaRPr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tx2">
            <a:lumMod val="60000"/>
            <a:lumOff val="4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x-none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Предшколска установа</a:t>
          </a:r>
        </a:p>
        <a:p>
          <a:r>
            <a:rPr lang="x-none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Месне заједнице</a:t>
          </a:r>
        </a:p>
        <a:p>
          <a:r>
            <a:rPr lang="x-none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Установе културе</a:t>
          </a:r>
        </a:p>
        <a:p>
          <a:r>
            <a:rPr lang="x-none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Туристичка 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x-none" sz="1200" dirty="0"/>
            <a:t>Основне школе </a:t>
          </a:r>
        </a:p>
        <a:p>
          <a:r>
            <a:rPr lang="x-none" sz="1200" dirty="0"/>
            <a:t>Средње школе</a:t>
          </a:r>
        </a:p>
        <a:p>
          <a:r>
            <a:rPr lang="x-none" sz="1200"/>
            <a:t>Дом здравља</a:t>
          </a:r>
          <a:r>
            <a:rPr lang="sr-Cyrl-CS" sz="1200" dirty="0"/>
            <a:t> ЈАССА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 dirty="0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 dirty="0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 dirty="0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</dgm:pt>
    <dgm:pt modelId="{36B03C56-E57D-489D-BAA9-78BCBCF466C2}" type="pres">
      <dgm:prSet presAssocID="{BDD04F37-85A8-4736-987B-C65A16E753DF}" presName="Parent" presStyleLbl="node0" presStyleIdx="0" presStyleCnt="1" custLinFactNeighborX="8015" custLinFactNeighborY="1160">
        <dgm:presLayoutVars>
          <dgm:chMax val="5"/>
          <dgm:chPref val="5"/>
        </dgm:presLayoutVars>
      </dgm:prSet>
      <dgm:spPr/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22879" custScaleY="130254" custLinFactNeighborX="-92129" custLinFactNeighborY="-95068">
        <dgm:presLayoutVars>
          <dgm:chMax val="0"/>
          <dgm:chPref val="0"/>
        </dgm:presLayoutVars>
      </dgm:prSet>
      <dgm:spPr/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 custScaleX="116290" custScaleY="115694">
        <dgm:presLayoutVars>
          <dgm:chMax val="0"/>
          <dgm:chPref val="0"/>
        </dgm:presLayoutVars>
      </dgm:prSet>
      <dgm:spPr/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x-none" sz="3000" dirty="0">
              <a:latin typeface="Times New Roman" pitchFamily="18" charset="0"/>
              <a:cs typeface="Times New Roman" pitchFamily="18" charset="0"/>
            </a:rPr>
            <a:t>На основу чега се доноси буџет</a:t>
          </a:r>
          <a:r>
            <a:rPr lang="en-US" sz="3000" dirty="0">
              <a:latin typeface="Times New Roman" pitchFamily="18" charset="0"/>
              <a:cs typeface="Times New Roman" pitchFamily="18" charset="0"/>
            </a:rPr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x-none" sz="1400" dirty="0">
              <a:latin typeface="Times New Roman" pitchFamily="18" charset="0"/>
              <a:cs typeface="Times New Roman" pitchFamily="18" charset="0"/>
            </a:rPr>
            <a:t>Закони и прописи:</a:t>
          </a:r>
        </a:p>
        <a:p>
          <a:pPr algn="l"/>
          <a:r>
            <a:rPr lang="x-none" sz="1400" dirty="0">
              <a:latin typeface="Times New Roman" pitchFamily="18" charset="0"/>
              <a:cs typeface="Times New Roman" pitchFamily="18" charset="0"/>
            </a:rPr>
            <a:t>Закон о финансирању локалне самоуправе,</a:t>
          </a:r>
        </a:p>
        <a:p>
          <a:pPr algn="l"/>
          <a:r>
            <a:rPr lang="x-none" sz="1400" dirty="0">
              <a:latin typeface="Times New Roman" pitchFamily="18" charset="0"/>
              <a:cs typeface="Times New Roman" pitchFamily="18" charset="0"/>
            </a:rPr>
            <a:t>Закон о буџетском систему,</a:t>
          </a:r>
        </a:p>
        <a:p>
          <a:pPr algn="l"/>
          <a:r>
            <a:rPr lang="x-none" sz="1400" dirty="0">
              <a:latin typeface="Times New Roman" pitchFamily="18" charset="0"/>
              <a:cs typeface="Times New Roman" pitchFamily="18" charset="0"/>
            </a:rPr>
            <a:t>Закон о локалној самоуправи, </a:t>
          </a:r>
        </a:p>
        <a:p>
          <a:pPr algn="l"/>
          <a:r>
            <a:rPr lang="x-none" sz="1400" dirty="0">
              <a:latin typeface="Times New Roman" pitchFamily="18" charset="0"/>
              <a:cs typeface="Times New Roman" pitchFamily="18" charset="0"/>
            </a:rPr>
            <a:t>Упутство Министарства финансија за припрему одлуке о буџету за 20</a:t>
          </a:r>
          <a:r>
            <a:rPr lang="sr-Cyrl-RS" sz="1400" dirty="0">
              <a:latin typeface="Times New Roman" pitchFamily="18" charset="0"/>
              <a:cs typeface="Times New Roman" pitchFamily="18" charset="0"/>
            </a:rPr>
            <a:t>22</a:t>
          </a:r>
          <a:r>
            <a:rPr lang="x-none" sz="1400" dirty="0">
              <a:latin typeface="Times New Roman" pitchFamily="18" charset="0"/>
              <a:cs typeface="Times New Roman" pitchFamily="18" charset="0"/>
            </a:rPr>
            <a:t>. годину и др.</a:t>
          </a:r>
        </a:p>
        <a:p>
          <a:pPr algn="l"/>
          <a:r>
            <a:rPr lang="x-none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Сви посебни прописи којима су утврђене надлежности ЈЛС</a:t>
          </a: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 dirty="0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x-none" sz="1400" dirty="0">
              <a:latin typeface="Times New Roman" pitchFamily="18" charset="0"/>
              <a:cs typeface="Times New Roman" pitchFamily="18" charset="0"/>
            </a:rPr>
            <a:t>Стратешки документи:</a:t>
          </a:r>
        </a:p>
        <a:p>
          <a:pPr algn="l"/>
          <a:r>
            <a:rPr lang="x-none" sz="1400" dirty="0">
              <a:latin typeface="Times New Roman" pitchFamily="18" charset="0"/>
              <a:cs typeface="Times New Roman" pitchFamily="18" charset="0"/>
            </a:rPr>
            <a:t>Стратегија развоја</a:t>
          </a:r>
          <a:endParaRPr lang="x-none" sz="14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x-none" sz="1400" dirty="0">
              <a:latin typeface="Times New Roman" pitchFamily="18" charset="0"/>
              <a:cs typeface="Times New Roman" pitchFamily="18" charset="0"/>
            </a:rPr>
            <a:t>Акциони планови за поједине области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 dirty="0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x-none" sz="1400" dirty="0">
              <a:latin typeface="Times New Roman" pitchFamily="18" charset="0"/>
              <a:cs typeface="Times New Roman" pitchFamily="18" charset="0"/>
            </a:rPr>
            <a:t>Потребе буџетских корисника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 dirty="0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x-none" sz="1400" dirty="0">
              <a:latin typeface="Times New Roman" pitchFamily="18" charset="0"/>
              <a:cs typeface="Times New Roman" pitchFamily="18" charset="0"/>
            </a:rPr>
            <a:t>Започети пројекти из ранијих година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 dirty="0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x-none" sz="1400" dirty="0">
              <a:latin typeface="Times New Roman" pitchFamily="18" charset="0"/>
              <a:cs typeface="Times New Roman" pitchFamily="18" charset="0"/>
            </a:rPr>
            <a:t>Остварење прошлогодишњег буџета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 dirty="0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5"/>
      <dgm:spPr/>
    </dgm:pt>
    <dgm:pt modelId="{61AA8207-A6A4-4905-9FD1-93C90724B340}" type="pres">
      <dgm:prSet presAssocID="{F2167233-387A-4C2A-92FA-201B800AF2E5}" presName="connTx" presStyleLbl="parChTrans1D2" presStyleIdx="0" presStyleCnt="5"/>
      <dgm:spPr/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5" custScaleX="189790" custScaleY="230123" custLinFactNeighborX="924" custLinFactNeighborY="6005">
        <dgm:presLayoutVars>
          <dgm:chPref val="3"/>
        </dgm:presLayoutVars>
      </dgm:prSet>
      <dgm:spPr/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5"/>
      <dgm:spPr/>
    </dgm:pt>
    <dgm:pt modelId="{D23E054D-0742-441B-9D09-9EB576968A6E}" type="pres">
      <dgm:prSet presAssocID="{346E9DC4-0947-473F-AED9-9AECED92978F}" presName="connTx" presStyleLbl="parChTrans1D2" presStyleIdx="1" presStyleCnt="5"/>
      <dgm:spPr/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5" custScaleX="188329" custScaleY="95383">
        <dgm:presLayoutVars>
          <dgm:chPref val="3"/>
        </dgm:presLayoutVars>
      </dgm:prSet>
      <dgm:spPr/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5"/>
      <dgm:spPr/>
    </dgm:pt>
    <dgm:pt modelId="{92BF821D-14E3-40BB-B3C5-212A94A9CA22}" type="pres">
      <dgm:prSet presAssocID="{9324F21A-CF22-404B-991C-F0FAD04F1E1A}" presName="connTx" presStyleLbl="parChTrans1D2" presStyleIdx="2" presStyleCnt="5"/>
      <dgm:spPr/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5" custScaleX="188642" custScaleY="48152">
        <dgm:presLayoutVars>
          <dgm:chPref val="3"/>
        </dgm:presLayoutVars>
      </dgm:prSet>
      <dgm:spPr/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3" presStyleCnt="5"/>
      <dgm:spPr/>
    </dgm:pt>
    <dgm:pt modelId="{7E8E6685-0078-4B86-BC52-3A0FBAF76686}" type="pres">
      <dgm:prSet presAssocID="{F68F9F1A-A0AC-4627-BB76-A21CB9C16ACA}" presName="connTx" presStyleLbl="parChTrans1D2" presStyleIdx="3" presStyleCnt="5"/>
      <dgm:spPr/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3" presStyleCnt="5" custScaleX="188676" custScaleY="48056">
        <dgm:presLayoutVars>
          <dgm:chPref val="3"/>
        </dgm:presLayoutVars>
      </dgm:prSet>
      <dgm:spPr/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4" presStyleCnt="5"/>
      <dgm:spPr/>
    </dgm:pt>
    <dgm:pt modelId="{EE9BE54A-48D2-43A6-AD4C-394C0EDDA292}" type="pres">
      <dgm:prSet presAssocID="{B764CED6-B38C-4590-855F-1F4460EB1A27}" presName="connTx" presStyleLbl="parChTrans1D2" presStyleIdx="4" presStyleCnt="5"/>
      <dgm:spPr/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4" presStyleCnt="5" custScaleX="189623" custScaleY="49763">
        <dgm:presLayoutVars>
          <dgm:chPref val="3"/>
        </dgm:presLayoutVars>
      </dgm:prSet>
      <dgm:spPr/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04C92B63-107A-49B7-9300-E9098DE5DF6A}" srcId="{00360BBF-6709-42DA-A6DE-B8193ABE792F}" destId="{24C9F698-7D4E-4709-8117-FB7CF1BB6ECA}" srcOrd="4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C3F3E9EA-BE7C-42FA-A974-B6909D195A40}" srcId="{00360BBF-6709-42DA-A6DE-B8193ABE792F}" destId="{CACC7C31-0A19-4B77-8109-9AAB9EC25D20}" srcOrd="3" destOrd="0" parTransId="{F68F9F1A-A0AC-4627-BB76-A21CB9C16ACA}" sibTransId="{D22C3584-0D16-4A12-B343-F9C335256014}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6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7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8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9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x-none" sz="1300" dirty="0">
              <a:solidFill>
                <a:schemeClr val="tx1"/>
              </a:solidFill>
            </a:rPr>
            <a:t>Средства из осталих </a:t>
          </a:r>
          <a:r>
            <a:rPr lang="sr-Cyrl-RS" sz="1300" dirty="0">
              <a:solidFill>
                <a:schemeClr val="tx1"/>
              </a:solidFill>
            </a:rPr>
            <a:t>извора</a:t>
          </a:r>
          <a:r>
            <a:rPr lang="x-none" sz="1300" dirty="0">
              <a:solidFill>
                <a:schemeClr val="tx1"/>
              </a:solidFill>
            </a:rPr>
            <a:t> </a:t>
          </a:r>
          <a:r>
            <a:rPr lang="sr-Cyrl-CS" sz="1300" dirty="0">
              <a:solidFill>
                <a:schemeClr val="tx1"/>
              </a:solidFill>
            </a:rPr>
            <a:t>271.133.377</a:t>
          </a:r>
          <a:endParaRPr lang="en-US" sz="1300" dirty="0">
            <a:solidFill>
              <a:schemeClr val="tx1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>
        <a:solidFill>
          <a:srgbClr val="FFC000"/>
        </a:solidFill>
      </dgm:spPr>
      <dgm:t>
        <a:bodyPr/>
        <a:lstStyle/>
        <a:p>
          <a:r>
            <a:rPr lang="x-none" dirty="0"/>
            <a:t>Средства из буџета града </a:t>
          </a:r>
          <a:r>
            <a:rPr lang="sr-Cyrl-CS" dirty="0">
              <a:solidFill>
                <a:schemeClr val="tx1"/>
              </a:solidFill>
            </a:rPr>
            <a:t>3.309.662.085</a:t>
          </a:r>
          <a:endParaRPr lang="en-US" dirty="0">
            <a:solidFill>
              <a:schemeClr val="tx1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x-none" dirty="0">
              <a:solidFill>
                <a:schemeClr val="bg1"/>
              </a:solidFill>
            </a:rPr>
            <a:t>Пренета средства из ранијих година </a:t>
          </a:r>
          <a:r>
            <a:rPr lang="sr-Cyrl-CS" dirty="0">
              <a:solidFill>
                <a:schemeClr val="bg1"/>
              </a:solidFill>
            </a:rPr>
            <a:t>91.299.625</a:t>
          </a:r>
          <a:endParaRPr lang="en-US" dirty="0">
            <a:solidFill>
              <a:schemeClr val="bg1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092009B7-2960-442B-A6FB-0D8F25F4F5CA}">
      <dgm:prSet/>
      <dgm:spPr>
        <a:solidFill>
          <a:srgbClr val="92D050"/>
        </a:solidFill>
      </dgm:spPr>
      <dgm:t>
        <a:bodyPr/>
        <a:lstStyle/>
        <a:p>
          <a:r>
            <a:rPr lang="x-none" dirty="0"/>
            <a:t>Укупан буџет града </a:t>
          </a:r>
          <a:r>
            <a:rPr lang="sr-Cyrl-CS" dirty="0">
              <a:solidFill>
                <a:schemeClr val="tx1"/>
              </a:solidFill>
            </a:rPr>
            <a:t>3.672.095.087</a:t>
          </a:r>
          <a:endParaRPr lang="en-US" dirty="0">
            <a:solidFill>
              <a:schemeClr val="tx1"/>
            </a:solidFill>
          </a:endParaRPr>
        </a:p>
      </dgm:t>
    </dgm:pt>
    <dgm:pt modelId="{9B9E4606-8918-432D-AF17-F974BFE575C6}" type="parTrans" cxnId="{521ED7ED-3B46-4CE8-992A-CAB92204B1C6}">
      <dgm:prSet/>
      <dgm:spPr/>
      <dgm:t>
        <a:bodyPr/>
        <a:lstStyle/>
        <a:p>
          <a:endParaRPr lang="en-US"/>
        </a:p>
      </dgm:t>
    </dgm:pt>
    <dgm:pt modelId="{15C2B52E-4F55-4082-BB1C-94031D560EB4}" type="sibTrans" cxnId="{521ED7ED-3B46-4CE8-992A-CAB92204B1C6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</dgm:pt>
    <dgm:pt modelId="{D96E659A-663E-485D-BF89-FD74BE74A5C4}" type="pres">
      <dgm:prSet presAssocID="{1F884CF4-1E4C-423F-AE7B-0BAC3D97360D}" presName="node" presStyleLbl="node1" presStyleIdx="0" presStyleCnt="4" custLinFactX="889" custLinFactNeighborX="100000" custLinFactNeighborY="-11315">
        <dgm:presLayoutVars>
          <dgm:bulletEnabled val="1"/>
        </dgm:presLayoutVars>
      </dgm:prSet>
      <dgm:spPr/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 custLinFactNeighborX="22588" custLinFactNeighborY="-22125"/>
      <dgm:spPr/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 custLinFactNeighborX="-30695" custLinFactNeighborY="-11572">
        <dgm:presLayoutVars>
          <dgm:bulletEnabled val="1"/>
        </dgm:presLayoutVars>
      </dgm:prSet>
      <dgm:spPr/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 custLinFactX="-2017" custLinFactNeighborX="-100000" custLinFactNeighborY="-19951"/>
      <dgm:spPr/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26064" custScaleY="96476" custLinFactNeighborX="-86334" custLinFactNeighborY="-16703">
        <dgm:presLayoutVars>
          <dgm:bulletEnabled val="1"/>
        </dgm:presLayoutVars>
      </dgm:prSet>
      <dgm:spPr/>
    </dgm:pt>
    <dgm:pt modelId="{409B09D3-4DF0-4A67-B116-C3B0CE10042E}" type="pres">
      <dgm:prSet presAssocID="{097825AB-8F2B-4EF3-ABE1-7DCEF8027B99}" presName="spacerL" presStyleCnt="0"/>
      <dgm:spPr/>
    </dgm:pt>
    <dgm:pt modelId="{87C2FC52-975B-4E62-B5E0-1AB7C844E900}" type="pres">
      <dgm:prSet presAssocID="{097825AB-8F2B-4EF3-ABE1-7DCEF8027B99}" presName="sibTrans" presStyleLbl="sibTrans2D1" presStyleIdx="2" presStyleCnt="3" custLinFactX="-6080" custLinFactNeighborX="-100000" custLinFactNeighborY="-19951"/>
      <dgm:spPr/>
    </dgm:pt>
    <dgm:pt modelId="{B01A7D7F-4B49-41A1-BC20-5B8B2DC888CB}" type="pres">
      <dgm:prSet presAssocID="{097825AB-8F2B-4EF3-ABE1-7DCEF8027B99}" presName="spacerR" presStyleCnt="0"/>
      <dgm:spPr/>
    </dgm:pt>
    <dgm:pt modelId="{2DB98FF9-EDB5-4EEE-AFA3-A57C7337F497}" type="pres">
      <dgm:prSet presAssocID="{092009B7-2960-442B-A6FB-0D8F25F4F5CA}" presName="node" presStyleLbl="node1" presStyleIdx="3" presStyleCnt="4" custScaleX="120163" custScaleY="97476" custLinFactX="-11646" custLinFactNeighborX="-100000" custLinFactNeighborY="-15528">
        <dgm:presLayoutVars>
          <dgm:bulletEnabled val="1"/>
        </dgm:presLayoutVars>
      </dgm:prSet>
      <dgm:spPr/>
    </dgm:pt>
  </dgm:ptLst>
  <dgm:cxnLst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4AD3BF7C-9486-4F6F-9899-32B240DDA0E4}" type="presOf" srcId="{097825AB-8F2B-4EF3-ABE1-7DCEF8027B99}" destId="{87C2FC52-975B-4E62-B5E0-1AB7C844E900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20F83DCD-3158-453F-967C-EBC1245F7DD9}" type="presOf" srcId="{092009B7-2960-442B-A6FB-0D8F25F4F5CA}" destId="{2DB98FF9-EDB5-4EEE-AFA3-A57C7337F497}" srcOrd="0" destOrd="0" presId="urn:microsoft.com/office/officeart/2005/8/layout/equation1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521ED7ED-3B46-4CE8-992A-CAB92204B1C6}" srcId="{028ECFAC-63B3-40F0-9E03-B31D365E432C}" destId="{092009B7-2960-442B-A6FB-0D8F25F4F5CA}" srcOrd="3" destOrd="0" parTransId="{9B9E4606-8918-432D-AF17-F974BFE575C6}" sibTransId="{15C2B52E-4F55-4082-BB1C-94031D560EB4}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C76D8E36-7B23-43F0-9C45-92FEB6EDD91E}" type="presParOf" srcId="{688A0EC4-0F6D-4987-959D-CA5F27B3CF24}" destId="{409B09D3-4DF0-4A67-B116-C3B0CE10042E}" srcOrd="9" destOrd="0" presId="urn:microsoft.com/office/officeart/2005/8/layout/equation1"/>
    <dgm:cxn modelId="{5746382A-B224-4354-8E78-8AA20095070E}" type="presParOf" srcId="{688A0EC4-0F6D-4987-959D-CA5F27B3CF24}" destId="{87C2FC52-975B-4E62-B5E0-1AB7C844E900}" srcOrd="10" destOrd="0" presId="urn:microsoft.com/office/officeart/2005/8/layout/equation1"/>
    <dgm:cxn modelId="{7E6443D3-75AF-4CD4-ADB4-3F5DEC67A706}" type="presParOf" srcId="{688A0EC4-0F6D-4987-959D-CA5F27B3CF24}" destId="{B01A7D7F-4B49-41A1-BC20-5B8B2DC888CB}" srcOrd="11" destOrd="0" presId="urn:microsoft.com/office/officeart/2005/8/layout/equation1"/>
    <dgm:cxn modelId="{2EA15DB9-4691-4655-BBAA-3AC0D32206B3}" type="presParOf" srcId="{688A0EC4-0F6D-4987-959D-CA5F27B3CF24}" destId="{2DB98FF9-EDB5-4EEE-AFA3-A57C7337F497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Порески приходи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chemeClr val="tx2"/>
        </a:solidFill>
      </dgm:spPr>
      <dgm:t>
        <a:bodyPr/>
        <a:lstStyle/>
        <a:p>
          <a:pPr algn="just"/>
          <a:r>
            <a:rPr lang="x-none" altLang="en-US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Донације и трансфери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Донације</a:t>
          </a:r>
          <a:r>
            <a:rPr lang="sr-Cyrl-CS" sz="1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sr-Cyrl-CS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се добијају од домаћих и међународних донатора и организација за различите пројекте. </a:t>
          </a:r>
          <a:r>
            <a:rPr lang="x-none" altLang="en-US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Трансфери п</a:t>
          </a:r>
          <a:r>
            <a:rPr lang="ru-RU" altLang="en-US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одразумевају пренос средстава од нивоа Републике Србије општинском нивоу власти. М</a:t>
          </a:r>
          <a:r>
            <a:rPr lang="x-none" altLang="en-US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огу бити </a:t>
          </a:r>
          <a:r>
            <a:rPr lang="x-none" altLang="en-US" sz="1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наменски (</a:t>
          </a:r>
          <a:r>
            <a:rPr lang="x-none" altLang="en-US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за тачно утврђене намене) или </a:t>
          </a:r>
          <a:r>
            <a:rPr lang="x-none" altLang="en-US" sz="1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ненаменски (</a:t>
          </a:r>
          <a:r>
            <a:rPr lang="x-none" altLang="en-US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није им унапред утврђена намена те се могу у складу са законом користити за било које сврхе) .</a:t>
          </a:r>
          <a:endParaRPr lang="en-US" sz="1400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Непорески приходи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chemeClr val="tx2">
            <a:lumMod val="75000"/>
          </a:schemeClr>
        </a:solidFill>
      </dgm:spPr>
      <dgm:t>
        <a:bodyPr/>
        <a:lstStyle/>
        <a:p>
          <a:pPr algn="just"/>
          <a:r>
            <a:rPr lang="x-none" altLang="en-US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продаје нефинансијске имовине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x-none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Ова примања се остварују продајом непокретности и покретних ствари у власништву града.</a:t>
          </a:r>
          <a:endParaRPr lang="en-US" sz="1400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задуживања и  продаје финансијске имовине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x-none" sz="1400" b="0" i="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Примања од задуживања представљају приливе по основу примања од задуживања код пословних банака у земљи у корист нивоа градова. Примања од продаје финансијске имовине  представљају приливе по основу продаје домаћих акција и осталог капитала у корист нивоа градова</a:t>
          </a:r>
          <a:endParaRPr lang="en-US" sz="1400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Пренета средства из ранијих година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x-none" altLang="en-US" sz="1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Представљају вишак прихода буџета града који нису потрошени у претходној  буџетској години</a:t>
          </a:r>
          <a:endParaRPr lang="en-US" sz="1400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</dgm:pt>
  </dgm:ptLst>
  <dgm:cxnLst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F0833111-710A-438D-8DAD-39E1E37FCCA2}" type="presOf" srcId="{E1AD8724-28DC-48C5-B75E-B0D1F33E6279}" destId="{939B76D1-BB33-4E50-9ECD-839FB5787B95}" srcOrd="0" destOrd="0" presId="urn:diagrams.loki3.com/BracketList"/>
    <dgm:cxn modelId="{1D90891A-5CA6-46E0-9B94-066929D862D5}" type="presOf" srcId="{28888755-727E-436B-B2F2-DA7896544A65}" destId="{9312B733-3AEB-49F6-8245-08553BA2949B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021894C-289A-4B28-BA0D-6767C27230B8}" type="presOf" srcId="{D45E583C-4AAD-40D2-9D24-9A0A68141567}" destId="{7BB6658A-32E0-42C7-B82A-240BF45CF27D}" srcOrd="0" destOrd="0" presId="urn:diagrams.loki3.com/BracketList"/>
    <dgm:cxn modelId="{C1188A4E-FB96-4E8F-9307-7C6CDB28AD6E}" type="presOf" srcId="{4B4A2A45-FFA7-47F5-A99D-A2DFD7698107}" destId="{9A05939C-6B40-4C32-897A-4A6DC3E71E5B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B07D637A-714A-406B-993E-0E5A5B39956B}" type="presOf" srcId="{E1B79EE1-1157-4302-AB0B-8FEDC81165FD}" destId="{F40D94EA-52E0-4740-A924-EAF350BDF213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39B6D187-F738-494F-864B-824768F311FC}" type="presOf" srcId="{6B14159D-5902-471E-9F91-CEA86CA18597}" destId="{FFFD7BD8-195B-4FA4-9414-4F4C582F5570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87FAF999-9E08-4A6A-A6D7-11D7E30AC118}" type="presOf" srcId="{EEA47F19-311D-44B3-AAA4-35C98BD4844B}" destId="{EFEB1020-9C17-48DC-BBE0-54FA743F9F75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53E397A2-7CAD-4A4C-ABDE-885D92961EB2}" type="presOf" srcId="{FE2BA0E8-81AC-463B-B498-EF464F5BCE06}" destId="{9893D59A-7FEC-486D-89C4-D28135F6121C}" srcOrd="0" destOrd="0" presId="urn:diagrams.loki3.com/BracketList"/>
    <dgm:cxn modelId="{28FEEFA5-6DE3-40CA-B954-F6DBC6F9FAD9}" type="presOf" srcId="{26EF48C7-6381-4355-B03F-DD441AE957C7}" destId="{EFAACCF6-3A6A-4536-89B0-F0A7C44F6BE1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E9154DB6-8B71-4C47-A778-19BA49538396}" type="presOf" srcId="{92FD0664-EE76-4121-BE7B-68FC1EE5F4D7}" destId="{C6BA9D27-2D60-4BA7-98A9-E18E57FDB6C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F06063E2-D018-4F42-A342-274E0902DE34}" type="presOf" srcId="{A22D28D0-C0EE-4FAC-9411-A8A4995FB17B}" destId="{B43D6F8D-5103-4DCA-8971-053A6B7A987B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x-none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Укупни буџетски приходи и примања  </a:t>
          </a:r>
          <a:r>
            <a:rPr lang="sr-Cyrl-C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3.672.095.087</a:t>
          </a:r>
          <a:r>
            <a:rPr lang="x-none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динара</a:t>
          </a:r>
          <a:endParaRPr lang="en-US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x-none" sz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Приходи од  пореза  </a:t>
          </a:r>
          <a:endParaRPr lang="sr-Cyrl-CS" sz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sr-Cyrl-RS" sz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2.163.230.262 </a:t>
          </a:r>
          <a:r>
            <a:rPr lang="x-none" sz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sr-Cyrl-CS" sz="1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Донације и т</a:t>
          </a:r>
          <a:r>
            <a:rPr lang="x-none" sz="1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рансфери </a:t>
          </a:r>
          <a:r>
            <a:rPr lang="en-US" sz="1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445.631.232</a:t>
          </a:r>
          <a:r>
            <a:rPr lang="x-none" sz="1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динара</a:t>
          </a:r>
          <a:endParaRPr lang="en-US" sz="13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x-none" sz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Други приходи  </a:t>
          </a:r>
          <a:r>
            <a:rPr lang="en-US" sz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748.663.968</a:t>
          </a:r>
          <a:r>
            <a:rPr lang="sr-Cyrl-CS" sz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x-none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продаје нефинансијске имовине  </a:t>
          </a:r>
          <a:r>
            <a:rPr lang="sr-Cyrl-R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12.270.000</a:t>
          </a:r>
          <a:endParaRPr lang="en-US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920F0D4F-6C4C-4BE8-9363-F48FBF034871}">
      <dgm:prSet phldrT="[Text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x-none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продаје финансијске имовине  </a:t>
          </a:r>
          <a:r>
            <a:rPr lang="sr-Cyrl-C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211.000.000</a:t>
          </a:r>
          <a:r>
            <a:rPr lang="x-none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динара</a:t>
          </a:r>
          <a:endParaRPr lang="en-US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3AA7920-B602-4336-8E46-A663A1629DDB}" type="par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5F9FEDD2-AAF1-4278-94C9-B59264FA9EB9}" type="sib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x-none" sz="1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Пренета средства из ранијих година </a:t>
          </a:r>
          <a:r>
            <a:rPr lang="sr-Cyrl-CS" sz="1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91.299.625</a:t>
          </a:r>
          <a:r>
            <a:rPr lang="x-none" sz="1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 динара</a:t>
          </a:r>
          <a:endParaRPr lang="en-US" sz="13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4169289-1E79-4611-A66E-F6EE593020F5}">
      <dgm:prSet phldrT="[Text]" custRadScaleRad="120252" custRadScaleInc="-901"/>
      <dgm:spPr/>
      <dgm:t>
        <a:bodyPr/>
        <a:lstStyle/>
        <a:p>
          <a:endParaRPr lang="en-US"/>
        </a:p>
      </dgm:t>
    </dgm:pt>
    <dgm:pt modelId="{F9199FE0-C884-42FA-A20F-8A08CC900139}" type="parTrans" cxnId="{5AE9003F-B78E-4416-8D83-C7F06550E1D5}">
      <dgm:prSet/>
      <dgm:spPr/>
      <dgm:t>
        <a:bodyPr/>
        <a:lstStyle/>
        <a:p>
          <a:endParaRPr lang="en-US"/>
        </a:p>
      </dgm:t>
    </dgm:pt>
    <dgm:pt modelId="{09DD58DF-B3DA-4F24-AE1B-33D16A0482DB}" type="sibTrans" cxnId="{5AE9003F-B78E-4416-8D83-C7F06550E1D5}">
      <dgm:prSet/>
      <dgm:spPr/>
      <dgm:t>
        <a:bodyPr/>
        <a:lstStyle/>
        <a:p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7" custLinFactNeighborX="1202" custLinFactNeighborY="169"/>
      <dgm:spPr/>
    </dgm:pt>
    <dgm:pt modelId="{63432802-399F-407F-AC10-7219543A0326}" type="pres">
      <dgm:prSet presAssocID="{DB1A1606-130D-4B45-9553-0A0B804495DF}" presName="node" presStyleLbl="vennNode1" presStyleIdx="1" presStyleCnt="7" custRadScaleRad="109966" custRadScaleInc="7183">
        <dgm:presLayoutVars>
          <dgm:bulletEnabled val="1"/>
        </dgm:presLayoutVars>
      </dgm:prSet>
      <dgm:spPr/>
    </dgm:pt>
    <dgm:pt modelId="{449BFEB2-6844-4A2C-8DC2-780280CBA079}" type="pres">
      <dgm:prSet presAssocID="{AEA7499A-114B-4146-9776-CDD8ACEC6B39}" presName="node" presStyleLbl="vennNode1" presStyleIdx="2" presStyleCnt="7" custRadScaleRad="97845" custRadScaleInc="-1725">
        <dgm:presLayoutVars>
          <dgm:bulletEnabled val="1"/>
        </dgm:presLayoutVars>
      </dgm:prSet>
      <dgm:spPr/>
    </dgm:pt>
    <dgm:pt modelId="{9DDE88A7-5745-4E4F-A7A8-F71A4DA0D5F2}" type="pres">
      <dgm:prSet presAssocID="{BF71EFAE-EC9F-46E9-BD2A-1686637595DA}" presName="node" presStyleLbl="vennNode1" presStyleIdx="3" presStyleCnt="7" custRadScaleRad="102861" custRadScaleInc="-15536">
        <dgm:presLayoutVars>
          <dgm:bulletEnabled val="1"/>
        </dgm:presLayoutVars>
      </dgm:prSet>
      <dgm:spPr/>
    </dgm:pt>
    <dgm:pt modelId="{72DE4213-15E1-4436-8045-C055E8A54EDE}" type="pres">
      <dgm:prSet presAssocID="{40EF3D92-C4CB-4CBC-8AED-087234C53764}" presName="node" presStyleLbl="vennNode1" presStyleIdx="4" presStyleCnt="7" custRadScaleRad="100115" custRadScaleInc="-3995">
        <dgm:presLayoutVars>
          <dgm:bulletEnabled val="1"/>
        </dgm:presLayoutVars>
      </dgm:prSet>
      <dgm:spPr/>
    </dgm:pt>
    <dgm:pt modelId="{91CFC9CD-FF79-40EF-A271-A8DBB0423AC2}" type="pres">
      <dgm:prSet presAssocID="{920F0D4F-6C4C-4BE8-9363-F48FBF034871}" presName="node" presStyleLbl="vennNode1" presStyleIdx="5" presStyleCnt="7" custRadScaleRad="95299" custRadScaleInc="17096">
        <dgm:presLayoutVars>
          <dgm:bulletEnabled val="1"/>
        </dgm:presLayoutVars>
      </dgm:prSet>
      <dgm:spPr/>
    </dgm:pt>
    <dgm:pt modelId="{FC69A2CE-A671-47B5-8CD8-544465E52E9C}" type="pres">
      <dgm:prSet presAssocID="{15426A40-9AD2-4153-8230-E20BC4B11534}" presName="node" presStyleLbl="vennNode1" presStyleIdx="6" presStyleCnt="7" custRadScaleRad="92306" custRadScaleInc="5212">
        <dgm:presLayoutVars>
          <dgm:bulletEnabled val="1"/>
        </dgm:presLayoutVars>
      </dgm:prSet>
      <dgm:spPr/>
    </dgm:pt>
  </dgm:ptLst>
  <dgm:cxnLst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5AE9003F-B78E-4416-8D83-C7F06550E1D5}" srcId="{691C1FF8-D24B-462D-B13F-4086A7342655}" destId="{E4169289-1E79-4611-A66E-F6EE593020F5}" srcOrd="1" destOrd="0" parTransId="{F9199FE0-C884-42FA-A20F-8A08CC900139}" sibTransId="{09DD58DF-B3DA-4F24-AE1B-33D16A0482DB}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A8EA5165-9419-4BAD-BDB3-9194338DFA99}" type="presOf" srcId="{920F0D4F-6C4C-4BE8-9363-F48FBF034871}" destId="{91CFC9CD-FF79-40EF-A271-A8DBB0423AC2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09B198C8-E6EF-4BF2-B04A-98A7D3B82C52}" srcId="{43275D6C-D470-4E2E-96F8-239EECE5D634}" destId="{15426A40-9AD2-4153-8230-E20BC4B11534}" srcOrd="5" destOrd="0" parTransId="{A1307EAF-2414-4AFE-BE82-97C79333BAA9}" sibTransId="{869B992E-498B-4FBD-AA48-03E5171031C9}"/>
    <dgm:cxn modelId="{705D8BCA-A875-424B-917F-D801608B9607}" srcId="{43275D6C-D470-4E2E-96F8-239EECE5D634}" destId="{920F0D4F-6C4C-4BE8-9363-F48FBF034871}" srcOrd="4" destOrd="0" parTransId="{43AA7920-B602-4336-8E46-A663A1629DDB}" sibTransId="{5F9FEDD2-AAF1-4278-94C9-B59264FA9EB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829D5A23-E7C8-4F2F-BBF0-A05AEF87B1F3}" type="presParOf" srcId="{1FB746E2-D736-4446-8093-C865FE09A112}" destId="{91CFC9CD-FF79-40EF-A271-A8DBB0423AC2}" srcOrd="5" destOrd="0" presId="urn:microsoft.com/office/officeart/2005/8/layout/radial3"/>
    <dgm:cxn modelId="{AB36D377-182D-4F38-A7FA-BE410BDE00D5}" type="presParOf" srcId="{1FB746E2-D736-4446-8093-C865FE09A112}" destId="{FC69A2CE-A671-47B5-8CD8-544465E52E9C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371585" y="304785"/>
          <a:ext cx="3277819" cy="3277748"/>
        </a:xfrm>
        <a:prstGeom prst="ellipse">
          <a:avLst/>
        </a:prstGeom>
        <a:gradFill rotWithShape="1">
          <a:gsLst>
            <a:gs pos="0">
              <a:schemeClr val="accent3"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3">
                <a:tint val="84000"/>
                <a:satMod val="160000"/>
              </a:schemeClr>
            </a:gs>
          </a:gsLst>
          <a:lin ang="5400000" scaled="0"/>
        </a:gradFill>
        <a:ln w="9525" cap="rnd" cmpd="sng" algn="ctr">
          <a:solidFill>
            <a:schemeClr val="accent3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>
              <a:latin typeface="Times New Roman" pitchFamily="18" charset="0"/>
              <a:cs typeface="Times New Roman" pitchFamily="18" charset="0"/>
            </a:rPr>
            <a:t>Градск</a:t>
          </a:r>
          <a:r>
            <a:rPr lang="sr-Cyrl-CS" sz="1600" kern="1200" dirty="0">
              <a:latin typeface="Times New Roman" pitchFamily="18" charset="0"/>
              <a:cs typeface="Times New Roman" pitchFamily="18" charset="0"/>
            </a:rPr>
            <a:t>е</a:t>
          </a:r>
          <a:r>
            <a:rPr lang="x-none" sz="1600" kern="1200">
              <a:latin typeface="Times New Roman" pitchFamily="18" charset="0"/>
              <a:cs typeface="Times New Roman" pitchFamily="18" charset="0"/>
            </a:rPr>
            <a:t> управ</a:t>
          </a:r>
          <a:r>
            <a:rPr lang="sr-Cyrl-CS" sz="1600" kern="1200" dirty="0">
              <a:latin typeface="Times New Roman" pitchFamily="18" charset="0"/>
              <a:cs typeface="Times New Roman" pitchFamily="18" charset="0"/>
            </a:rPr>
            <a:t>е</a:t>
          </a:r>
          <a:endParaRPr lang="x-none" sz="1600" kern="1200" dirty="0">
            <a:latin typeface="Times New Roman" pitchFamily="18" charset="0"/>
            <a:cs typeface="Times New Roman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latin typeface="Times New Roman" pitchFamily="18" charset="0"/>
              <a:cs typeface="Times New Roman" pitchFamily="18" charset="0"/>
            </a:rPr>
            <a:t>Градоначелник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latin typeface="Times New Roman" pitchFamily="18" charset="0"/>
              <a:cs typeface="Times New Roman" pitchFamily="18" charset="0"/>
            </a:rPr>
            <a:t>Градско веће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>
              <a:latin typeface="Times New Roman" pitchFamily="18" charset="0"/>
              <a:cs typeface="Times New Roman" pitchFamily="18" charset="0"/>
            </a:rPr>
            <a:t>Скупштина града</a:t>
          </a:r>
          <a:endParaRPr lang="sr-Cyrl-CS" sz="1600" kern="1200" dirty="0">
            <a:latin typeface="Times New Roman" pitchFamily="18" charset="0"/>
            <a:cs typeface="Times New Roman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CS" sz="1600" kern="1200" dirty="0">
              <a:latin typeface="Times New Roman" pitchFamily="18" charset="0"/>
              <a:cs typeface="Times New Roman" pitchFamily="18" charset="0"/>
            </a:rPr>
            <a:t>Градски правобранилац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51610" y="784800"/>
        <a:ext cx="2317769" cy="2317718"/>
      </dsp:txXfrm>
    </dsp:sp>
    <dsp:sp modelId="{6AE34D3E-FD5D-4402-89AF-BF559D3EC92D}">
      <dsp:nvSpPr>
        <dsp:cNvPr id="0" name=""/>
        <dsp:cNvSpPr/>
      </dsp:nvSpPr>
      <dsp:spPr>
        <a:xfrm>
          <a:off x="2979120" y="117427"/>
          <a:ext cx="364540" cy="364534"/>
        </a:xfrm>
        <a:prstGeom prst="ellipse">
          <a:avLst/>
        </a:prstGeom>
        <a:solidFill>
          <a:srgbClr val="FFC00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115927" y="3300978"/>
          <a:ext cx="263956" cy="264211"/>
        </a:xfrm>
        <a:prstGeom prst="ellipse">
          <a:avLst/>
        </a:prstGeom>
        <a:solidFill>
          <a:srgbClr val="7030A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5976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334517" y="3582038"/>
          <a:ext cx="364540" cy="364534"/>
        </a:xfrm>
        <a:prstGeom prst="ellipse">
          <a:avLst/>
        </a:prstGeom>
        <a:solidFill>
          <a:srgbClr val="FFFF0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190907" y="635510"/>
          <a:ext cx="263956" cy="264211"/>
        </a:xfrm>
        <a:prstGeom prst="ellipse">
          <a:avLst/>
        </a:prstGeom>
        <a:solidFill>
          <a:srgbClr val="FFFF0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3588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67701" y="0"/>
          <a:ext cx="1637467" cy="1735191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12700" cap="rnd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1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Предшколска установа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1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Месне заједнице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1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Установе културе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1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Туристичка организација </a:t>
          </a:r>
        </a:p>
      </dsp:txBody>
      <dsp:txXfrm>
        <a:off x="172100" y="254113"/>
        <a:ext cx="1157865" cy="1226965"/>
      </dsp:txXfrm>
    </dsp:sp>
    <dsp:sp modelId="{D4397D2C-6DDE-4A42-9855-5F94ADD7F1F8}">
      <dsp:nvSpPr>
        <dsp:cNvPr id="0" name=""/>
        <dsp:cNvSpPr/>
      </dsp:nvSpPr>
      <dsp:spPr>
        <a:xfrm>
          <a:off x="26103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209707" y="2581099"/>
          <a:ext cx="658977" cy="658995"/>
        </a:xfrm>
        <a:prstGeom prst="ellipse">
          <a:avLst/>
        </a:prstGeom>
        <a:solidFill>
          <a:srgbClr val="FF000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614037" y="127001"/>
          <a:ext cx="1549663" cy="1541228"/>
        </a:xfrm>
        <a:prstGeom prst="ellipse">
          <a:avLst/>
        </a:prstGeom>
        <a:solidFill>
          <a:srgbClr val="00B0F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200" kern="1200" dirty="0"/>
            <a:t>Основне школе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200" kern="1200" dirty="0"/>
            <a:t>Средње школе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200" kern="1200"/>
            <a:t>Дом здравља</a:t>
          </a:r>
          <a:r>
            <a:rPr lang="sr-Cyrl-CS" sz="1200" kern="1200" dirty="0"/>
            <a:t> ЈАССА</a:t>
          </a:r>
          <a:endParaRPr lang="en-US" sz="1200" kern="1200" dirty="0"/>
        </a:p>
      </dsp:txBody>
      <dsp:txXfrm>
        <a:off x="4840980" y="352709"/>
        <a:ext cx="1095777" cy="1089812"/>
      </dsp:txXfrm>
    </dsp:sp>
    <dsp:sp modelId="{4ABBCF6F-E7DA-4CE7-A2F5-6DD06BFAA1FA}">
      <dsp:nvSpPr>
        <dsp:cNvPr id="0" name=""/>
        <dsp:cNvSpPr/>
      </dsp:nvSpPr>
      <dsp:spPr>
        <a:xfrm>
          <a:off x="41282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-40837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591415" y="2989286"/>
          <a:ext cx="263956" cy="264211"/>
        </a:xfrm>
        <a:prstGeom prst="ellipse">
          <a:avLst/>
        </a:prstGeom>
        <a:solidFill>
          <a:srgbClr val="FFFF0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879998" y="2263316"/>
          <a:ext cx="519062" cy="2064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2064042"/>
              </a:lnTo>
              <a:lnTo>
                <a:pt x="519062" y="2064042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</dsp:txBody>
      <dsp:txXfrm>
        <a:off x="2086322" y="3242129"/>
        <a:ext cx="106415" cy="106415"/>
      </dsp:txXfrm>
    </dsp:sp>
    <dsp:sp modelId="{EE8B77DA-77C5-46AD-80A2-BD307CFE9F0A}">
      <dsp:nvSpPr>
        <dsp:cNvPr id="0" name=""/>
        <dsp:cNvSpPr/>
      </dsp:nvSpPr>
      <dsp:spPr>
        <a:xfrm>
          <a:off x="1879998" y="2263316"/>
          <a:ext cx="519062" cy="1479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479230"/>
              </a:lnTo>
              <a:lnTo>
                <a:pt x="519062" y="1479230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100338" y="2963739"/>
        <a:ext cx="78382" cy="78382"/>
      </dsp:txXfrm>
    </dsp:sp>
    <dsp:sp modelId="{531482B3-13DA-4E77-8EF9-7A508768A321}">
      <dsp:nvSpPr>
        <dsp:cNvPr id="0" name=""/>
        <dsp:cNvSpPr/>
      </dsp:nvSpPr>
      <dsp:spPr>
        <a:xfrm>
          <a:off x="1879998" y="2263316"/>
          <a:ext cx="519062" cy="900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900791"/>
              </a:lnTo>
              <a:lnTo>
                <a:pt x="519062" y="900791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113538" y="2687720"/>
        <a:ext cx="51982" cy="51982"/>
      </dsp:txXfrm>
    </dsp:sp>
    <dsp:sp modelId="{F1903401-CDA9-4777-A04C-F19A89F110A0}">
      <dsp:nvSpPr>
        <dsp:cNvPr id="0" name=""/>
        <dsp:cNvSpPr/>
      </dsp:nvSpPr>
      <dsp:spPr>
        <a:xfrm>
          <a:off x="1879998" y="2263316"/>
          <a:ext cx="519062" cy="135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35114"/>
              </a:lnTo>
              <a:lnTo>
                <a:pt x="519062" y="135114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126120" y="2317464"/>
        <a:ext cx="26818" cy="26818"/>
      </dsp:txXfrm>
    </dsp:sp>
    <dsp:sp modelId="{25CF5DCC-0AE9-4D09-ABC1-8BE4D97FDFCB}">
      <dsp:nvSpPr>
        <dsp:cNvPr id="0" name=""/>
        <dsp:cNvSpPr/>
      </dsp:nvSpPr>
      <dsp:spPr>
        <a:xfrm>
          <a:off x="1879998" y="960341"/>
          <a:ext cx="543043" cy="1302974"/>
        </a:xfrm>
        <a:custGeom>
          <a:avLst/>
          <a:gdLst/>
          <a:ahLst/>
          <a:cxnLst/>
          <a:rect l="0" t="0" r="0" b="0"/>
          <a:pathLst>
            <a:path>
              <a:moveTo>
                <a:pt x="0" y="1302974"/>
              </a:moveTo>
              <a:lnTo>
                <a:pt x="271521" y="1302974"/>
              </a:lnTo>
              <a:lnTo>
                <a:pt x="271521" y="0"/>
              </a:lnTo>
              <a:lnTo>
                <a:pt x="543043" y="0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116230" y="1576538"/>
        <a:ext cx="70580" cy="70580"/>
      </dsp:txXfrm>
    </dsp:sp>
    <dsp:sp modelId="{D1C52863-34A6-4E04-9740-6E0567681A8F}">
      <dsp:nvSpPr>
        <dsp:cNvPr id="0" name=""/>
        <dsp:cNvSpPr/>
      </dsp:nvSpPr>
      <dsp:spPr>
        <a:xfrm rot="16200000">
          <a:off x="-725304" y="1535702"/>
          <a:ext cx="3755377" cy="1455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3000" kern="1200" dirty="0">
              <a:latin typeface="Times New Roman" pitchFamily="18" charset="0"/>
              <a:cs typeface="Times New Roman" pitchFamily="18" charset="0"/>
            </a:rPr>
            <a:t>На основу чега се доноси буџет</a:t>
          </a:r>
          <a:r>
            <a:rPr lang="en-US" sz="3000" kern="1200" dirty="0">
              <a:latin typeface="Times New Roman" pitchFamily="18" charset="0"/>
              <a:cs typeface="Times New Roman" pitchFamily="18" charset="0"/>
            </a:rPr>
            <a:t>? </a:t>
          </a:r>
        </a:p>
      </dsp:txBody>
      <dsp:txXfrm>
        <a:off x="-725304" y="1535702"/>
        <a:ext cx="3755377" cy="1455227"/>
      </dsp:txXfrm>
    </dsp:sp>
    <dsp:sp modelId="{AD67EDBF-32B4-495C-A262-4812FBE80932}">
      <dsp:nvSpPr>
        <dsp:cNvPr id="0" name=""/>
        <dsp:cNvSpPr/>
      </dsp:nvSpPr>
      <dsp:spPr>
        <a:xfrm>
          <a:off x="2423042" y="49912"/>
          <a:ext cx="4925648" cy="18208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400" kern="1200" dirty="0">
              <a:latin typeface="Times New Roman" pitchFamily="18" charset="0"/>
              <a:cs typeface="Times New Roman" pitchFamily="18" charset="0"/>
            </a:rPr>
            <a:t>Закони и прописи: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400" kern="1200" dirty="0">
              <a:latin typeface="Times New Roman" pitchFamily="18" charset="0"/>
              <a:cs typeface="Times New Roman" pitchFamily="18" charset="0"/>
            </a:rPr>
            <a:t>Закон о финансирању локалне самоуправе,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400" kern="1200" dirty="0">
              <a:latin typeface="Times New Roman" pitchFamily="18" charset="0"/>
              <a:cs typeface="Times New Roman" pitchFamily="18" charset="0"/>
            </a:rPr>
            <a:t>Закон о буџетском систему,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400" kern="1200" dirty="0">
              <a:latin typeface="Times New Roman" pitchFamily="18" charset="0"/>
              <a:cs typeface="Times New Roman" pitchFamily="18" charset="0"/>
            </a:rPr>
            <a:t>Закон о локалној самоуправи,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400" kern="1200" dirty="0">
              <a:latin typeface="Times New Roman" pitchFamily="18" charset="0"/>
              <a:cs typeface="Times New Roman" pitchFamily="18" charset="0"/>
            </a:rPr>
            <a:t>Упутство Министарства финансија за припрему одлуке о буџету за 20</a:t>
          </a:r>
          <a:r>
            <a:rPr lang="sr-Cyrl-RS" sz="1400" kern="1200" dirty="0">
              <a:latin typeface="Times New Roman" pitchFamily="18" charset="0"/>
              <a:cs typeface="Times New Roman" pitchFamily="18" charset="0"/>
            </a:rPr>
            <a:t>22</a:t>
          </a:r>
          <a:r>
            <a:rPr lang="x-none" sz="1400" kern="1200" dirty="0">
              <a:latin typeface="Times New Roman" pitchFamily="18" charset="0"/>
              <a:cs typeface="Times New Roman" pitchFamily="18" charset="0"/>
            </a:rPr>
            <a:t>. годину и др.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4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Сви посебни прописи којима су утврђене надлежности ЈЛС</a:t>
          </a:r>
        </a:p>
      </dsp:txBody>
      <dsp:txXfrm>
        <a:off x="2423042" y="49912"/>
        <a:ext cx="4925648" cy="1820858"/>
      </dsp:txXfrm>
    </dsp:sp>
    <dsp:sp modelId="{A288E7CD-845A-4B30-8D9E-0FCFF4059FF8}">
      <dsp:nvSpPr>
        <dsp:cNvPr id="0" name=""/>
        <dsp:cNvSpPr/>
      </dsp:nvSpPr>
      <dsp:spPr>
        <a:xfrm>
          <a:off x="2399061" y="2021069"/>
          <a:ext cx="4887730" cy="7547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400" kern="1200" dirty="0">
              <a:latin typeface="Times New Roman" pitchFamily="18" charset="0"/>
              <a:cs typeface="Times New Roman" pitchFamily="18" charset="0"/>
            </a:rPr>
            <a:t>Стратешки документи: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400" kern="1200" dirty="0">
              <a:latin typeface="Times New Roman" pitchFamily="18" charset="0"/>
              <a:cs typeface="Times New Roman" pitchFamily="18" charset="0"/>
            </a:rPr>
            <a:t>Стратегија развоја</a:t>
          </a:r>
          <a:endParaRPr lang="x-none" sz="14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400" kern="1200" dirty="0">
              <a:latin typeface="Times New Roman" pitchFamily="18" charset="0"/>
              <a:cs typeface="Times New Roman" pitchFamily="18" charset="0"/>
            </a:rPr>
            <a:t>Акциони планови за поједине области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99061" y="2021069"/>
        <a:ext cx="4887730" cy="754722"/>
      </dsp:txXfrm>
    </dsp:sp>
    <dsp:sp modelId="{573F9BF2-AC82-43FC-A361-118085DB3D65}">
      <dsp:nvSpPr>
        <dsp:cNvPr id="0" name=""/>
        <dsp:cNvSpPr/>
      </dsp:nvSpPr>
      <dsp:spPr>
        <a:xfrm>
          <a:off x="2399061" y="2973605"/>
          <a:ext cx="4895853" cy="3810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400" kern="1200" dirty="0">
              <a:latin typeface="Times New Roman" pitchFamily="18" charset="0"/>
              <a:cs typeface="Times New Roman" pitchFamily="18" charset="0"/>
            </a:rPr>
            <a:t>Потребе буџетских корисника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99061" y="2973605"/>
        <a:ext cx="4895853" cy="381004"/>
      </dsp:txXfrm>
    </dsp:sp>
    <dsp:sp modelId="{B2DE3A8A-BA09-499F-9C72-0630724E4538}">
      <dsp:nvSpPr>
        <dsp:cNvPr id="0" name=""/>
        <dsp:cNvSpPr/>
      </dsp:nvSpPr>
      <dsp:spPr>
        <a:xfrm>
          <a:off x="2399061" y="3552423"/>
          <a:ext cx="4896736" cy="3802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400" kern="1200" dirty="0">
              <a:latin typeface="Times New Roman" pitchFamily="18" charset="0"/>
              <a:cs typeface="Times New Roman" pitchFamily="18" charset="0"/>
            </a:rPr>
            <a:t>Започети пројекти из ранијих година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99061" y="3552423"/>
        <a:ext cx="4896736" cy="380245"/>
      </dsp:txXfrm>
    </dsp:sp>
    <dsp:sp modelId="{94F14A6F-3CD0-4A17-88D3-6F4D0EB2D4E6}">
      <dsp:nvSpPr>
        <dsp:cNvPr id="0" name=""/>
        <dsp:cNvSpPr/>
      </dsp:nvSpPr>
      <dsp:spPr>
        <a:xfrm>
          <a:off x="2399061" y="4130482"/>
          <a:ext cx="4921313" cy="3937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400" kern="1200" dirty="0">
              <a:latin typeface="Times New Roman" pitchFamily="18" charset="0"/>
              <a:cs typeface="Times New Roman" pitchFamily="18" charset="0"/>
            </a:rPr>
            <a:t>Остварење прошлогодишњег буџета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99061" y="4130482"/>
        <a:ext cx="4921313" cy="393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110134" y="184028"/>
          <a:ext cx="1200239" cy="1200239"/>
        </a:xfrm>
        <a:prstGeom prst="ellipse">
          <a:avLst/>
        </a:prstGeom>
        <a:solidFill>
          <a:srgbClr val="FFC00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000" kern="1200" dirty="0"/>
            <a:t>Средства из буџета града </a:t>
          </a:r>
          <a:r>
            <a:rPr lang="sr-Cyrl-CS" sz="1000" kern="1200" dirty="0">
              <a:solidFill>
                <a:schemeClr val="tx1"/>
              </a:solidFill>
            </a:rPr>
            <a:t>3.309.662.085</a:t>
          </a:r>
          <a:endParaRPr lang="en-US" sz="1000" kern="1200" dirty="0">
            <a:solidFill>
              <a:schemeClr val="tx1"/>
            </a:solidFill>
          </a:endParaRPr>
        </a:p>
      </dsp:txBody>
      <dsp:txXfrm>
        <a:off x="285905" y="359799"/>
        <a:ext cx="848697" cy="848697"/>
      </dsp:txXfrm>
    </dsp:sp>
    <dsp:sp modelId="{98F3E7AB-6934-48FA-B82F-FBEAF1B2375D}">
      <dsp:nvSpPr>
        <dsp:cNvPr id="0" name=""/>
        <dsp:cNvSpPr/>
      </dsp:nvSpPr>
      <dsp:spPr>
        <a:xfrm>
          <a:off x="1321717" y="417865"/>
          <a:ext cx="696138" cy="696138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413990" y="684068"/>
        <a:ext cx="511592" cy="163732"/>
      </dsp:txXfrm>
    </dsp:sp>
    <dsp:sp modelId="{2F60A798-586E-4E47-B649-25F047F36835}">
      <dsp:nvSpPr>
        <dsp:cNvPr id="0" name=""/>
        <dsp:cNvSpPr/>
      </dsp:nvSpPr>
      <dsp:spPr>
        <a:xfrm>
          <a:off x="2063386" y="180943"/>
          <a:ext cx="1200239" cy="1200239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000" kern="1200" dirty="0">
              <a:solidFill>
                <a:schemeClr val="bg1"/>
              </a:solidFill>
            </a:rPr>
            <a:t>Пренета средства из ранијих година </a:t>
          </a:r>
          <a:r>
            <a:rPr lang="sr-Cyrl-CS" sz="1000" kern="1200" dirty="0">
              <a:solidFill>
                <a:schemeClr val="bg1"/>
              </a:solidFill>
            </a:rPr>
            <a:t>91.299.625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2239157" y="356714"/>
        <a:ext cx="848697" cy="848697"/>
      </dsp:txXfrm>
    </dsp:sp>
    <dsp:sp modelId="{41F09F99-3DCC-47E4-9188-F7D103A1F6E3}">
      <dsp:nvSpPr>
        <dsp:cNvPr id="0" name=""/>
        <dsp:cNvSpPr/>
      </dsp:nvSpPr>
      <dsp:spPr>
        <a:xfrm>
          <a:off x="3279500" y="432999"/>
          <a:ext cx="696138" cy="696138"/>
        </a:xfrm>
        <a:prstGeom prst="mathPlus">
          <a:avLst/>
        </a:prstGeom>
        <a:solidFill>
          <a:schemeClr val="accent4">
            <a:hueOff val="-1825086"/>
            <a:satOff val="6087"/>
            <a:lumOff val="960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3371773" y="699202"/>
        <a:ext cx="511592" cy="163732"/>
      </dsp:txXfrm>
    </dsp:sp>
    <dsp:sp modelId="{6C1FFF0F-B1A4-4C41-B9D3-30452A0DFA4B}">
      <dsp:nvSpPr>
        <dsp:cNvPr id="0" name=""/>
        <dsp:cNvSpPr/>
      </dsp:nvSpPr>
      <dsp:spPr>
        <a:xfrm>
          <a:off x="4100458" y="140507"/>
          <a:ext cx="1513070" cy="1157943"/>
        </a:xfrm>
        <a:prstGeom prst="ellipse">
          <a:avLst/>
        </a:prstGeom>
        <a:solidFill>
          <a:schemeClr val="bg1">
            <a:lumMod val="6500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kern="1200" dirty="0">
              <a:solidFill>
                <a:schemeClr val="tx1"/>
              </a:solidFill>
            </a:rPr>
            <a:t>Средства из осталих </a:t>
          </a:r>
          <a:r>
            <a:rPr lang="sr-Cyrl-RS" sz="1300" kern="1200" dirty="0">
              <a:solidFill>
                <a:schemeClr val="tx1"/>
              </a:solidFill>
            </a:rPr>
            <a:t>извора</a:t>
          </a:r>
          <a:r>
            <a:rPr lang="x-none" sz="1300" kern="1200" dirty="0">
              <a:solidFill>
                <a:schemeClr val="tx1"/>
              </a:solidFill>
            </a:rPr>
            <a:t> </a:t>
          </a:r>
          <a:r>
            <a:rPr lang="sr-Cyrl-CS" sz="1300" kern="1200" dirty="0">
              <a:solidFill>
                <a:schemeClr val="tx1"/>
              </a:solidFill>
            </a:rPr>
            <a:t>271.133.377</a:t>
          </a:r>
          <a:endParaRPr lang="en-US" sz="1300" kern="1200" dirty="0">
            <a:solidFill>
              <a:schemeClr val="tx1"/>
            </a:solidFill>
          </a:endParaRPr>
        </a:p>
      </dsp:txBody>
      <dsp:txXfrm>
        <a:off x="4322042" y="310084"/>
        <a:ext cx="1069902" cy="818789"/>
      </dsp:txXfrm>
    </dsp:sp>
    <dsp:sp modelId="{87C2FC52-975B-4E62-B5E0-1AB7C844E900}">
      <dsp:nvSpPr>
        <dsp:cNvPr id="0" name=""/>
        <dsp:cNvSpPr/>
      </dsp:nvSpPr>
      <dsp:spPr>
        <a:xfrm>
          <a:off x="5655344" y="432999"/>
          <a:ext cx="696138" cy="696138"/>
        </a:xfrm>
        <a:prstGeom prst="mathEqual">
          <a:avLst/>
        </a:prstGeom>
        <a:solidFill>
          <a:schemeClr val="accent4">
            <a:hueOff val="-3650173"/>
            <a:satOff val="12174"/>
            <a:lumOff val="1921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5747617" y="576403"/>
        <a:ext cx="511592" cy="409330"/>
      </dsp:txXfrm>
    </dsp:sp>
    <dsp:sp modelId="{2DB98FF9-EDB5-4EEE-AFA3-A57C7337F497}">
      <dsp:nvSpPr>
        <dsp:cNvPr id="0" name=""/>
        <dsp:cNvSpPr/>
      </dsp:nvSpPr>
      <dsp:spPr>
        <a:xfrm>
          <a:off x="6351488" y="148609"/>
          <a:ext cx="1442243" cy="1169945"/>
        </a:xfrm>
        <a:prstGeom prst="ellipse">
          <a:avLst/>
        </a:prstGeom>
        <a:solidFill>
          <a:srgbClr val="92D05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000" kern="1200" dirty="0"/>
            <a:t>Укупан буџет града </a:t>
          </a:r>
          <a:r>
            <a:rPr lang="sr-Cyrl-CS" sz="1000" kern="1200" dirty="0">
              <a:solidFill>
                <a:schemeClr val="tx1"/>
              </a:solidFill>
            </a:rPr>
            <a:t>3.672.095.087</a:t>
          </a:r>
          <a:endParaRPr lang="en-US" sz="1000" kern="1200" dirty="0">
            <a:solidFill>
              <a:schemeClr val="tx1"/>
            </a:solidFill>
          </a:endParaRPr>
        </a:p>
      </dsp:txBody>
      <dsp:txXfrm>
        <a:off x="6562700" y="319943"/>
        <a:ext cx="1019819" cy="8272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3819" y="240725"/>
          <a:ext cx="1953462" cy="25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Порески приходи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240725"/>
        <a:ext cx="1953462" cy="257400"/>
      </dsp:txXfrm>
    </dsp:sp>
    <dsp:sp modelId="{02385D1D-92EB-445D-B736-940004751C79}">
      <dsp:nvSpPr>
        <dsp:cNvPr id="0" name=""/>
        <dsp:cNvSpPr/>
      </dsp:nvSpPr>
      <dsp:spPr>
        <a:xfrm>
          <a:off x="1957281" y="39632"/>
          <a:ext cx="390692" cy="659587"/>
        </a:xfrm>
        <a:prstGeom prst="leftBrace">
          <a:avLst>
            <a:gd name="adj1" fmla="val 35000"/>
            <a:gd name="adj2" fmla="val 50000"/>
          </a:avLst>
        </a:pr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504251" y="39632"/>
          <a:ext cx="5313417" cy="659587"/>
        </a:xfrm>
        <a:prstGeom prst="rect">
          <a:avLst/>
        </a:prstGeom>
        <a:solidFill>
          <a:schemeClr val="tx2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altLang="en-US" sz="1400" kern="1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39632"/>
        <a:ext cx="5313417" cy="659587"/>
      </dsp:txXfrm>
    </dsp:sp>
    <dsp:sp modelId="{F40D94EA-52E0-4740-A924-EAF350BDF213}">
      <dsp:nvSpPr>
        <dsp:cNvPr id="0" name=""/>
        <dsp:cNvSpPr/>
      </dsp:nvSpPr>
      <dsp:spPr>
        <a:xfrm>
          <a:off x="3819" y="1228644"/>
          <a:ext cx="1953462" cy="25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Донације и трансфери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1228644"/>
        <a:ext cx="1953462" cy="257400"/>
      </dsp:txXfrm>
    </dsp:sp>
    <dsp:sp modelId="{0E930D30-96BC-4D43-B65A-EE88C46DBE48}">
      <dsp:nvSpPr>
        <dsp:cNvPr id="0" name=""/>
        <dsp:cNvSpPr/>
      </dsp:nvSpPr>
      <dsp:spPr>
        <a:xfrm>
          <a:off x="1957281" y="746019"/>
          <a:ext cx="390692" cy="1222650"/>
        </a:xfrm>
        <a:prstGeom prst="leftBrace">
          <a:avLst>
            <a:gd name="adj1" fmla="val 35000"/>
            <a:gd name="adj2" fmla="val 50000"/>
          </a:avLst>
        </a:pr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504251" y="746019"/>
          <a:ext cx="5313417" cy="1222650"/>
        </a:xfrm>
        <a:prstGeom prst="rect">
          <a:avLst/>
        </a:prstGeom>
        <a:solidFill>
          <a:srgbClr val="00B0F0"/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CS" sz="1400" b="1" i="1" kern="1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Донације</a:t>
          </a:r>
          <a:r>
            <a:rPr lang="sr-Cyrl-CS" sz="1400" b="1" kern="1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sr-Cyrl-CS" sz="1400" kern="1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се добијају од домаћих и међународних донатора и организација за различите пројекте. </a:t>
          </a:r>
          <a:r>
            <a:rPr lang="x-none" altLang="en-US" sz="1400" kern="1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Трансфери п</a:t>
          </a:r>
          <a:r>
            <a:rPr lang="ru-RU" altLang="en-US" sz="1400" kern="1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одразумевају пренос средстава од нивоа Републике Србије општинском нивоу власти. М</a:t>
          </a:r>
          <a:r>
            <a:rPr lang="x-none" altLang="en-US" sz="1400" kern="1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огу бити </a:t>
          </a:r>
          <a:r>
            <a:rPr lang="x-none" altLang="en-US" sz="1400" b="1" kern="1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наменски (</a:t>
          </a:r>
          <a:r>
            <a:rPr lang="x-none" altLang="en-US" sz="1400" kern="1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за тачно утврђене намене) или </a:t>
          </a:r>
          <a:r>
            <a:rPr lang="x-none" altLang="en-US" sz="1400" b="1" kern="1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ненаменски (</a:t>
          </a:r>
          <a:r>
            <a:rPr lang="x-none" altLang="en-US" sz="1400" kern="1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није им унапред утврђена намена те се могу у складу са законом користити за било које сврхе) .</a:t>
          </a:r>
          <a:endParaRPr lang="en-US" sz="1400" kern="1200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746019"/>
        <a:ext cx="5313417" cy="1222650"/>
      </dsp:txXfrm>
    </dsp:sp>
    <dsp:sp modelId="{CCB8139E-CA19-491D-9FCD-6BF28923C725}">
      <dsp:nvSpPr>
        <dsp:cNvPr id="0" name=""/>
        <dsp:cNvSpPr/>
      </dsp:nvSpPr>
      <dsp:spPr>
        <a:xfrm>
          <a:off x="3819" y="2216563"/>
          <a:ext cx="1953462" cy="25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Непорески приходи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2216563"/>
        <a:ext cx="1953462" cy="257400"/>
      </dsp:txXfrm>
    </dsp:sp>
    <dsp:sp modelId="{14D1633C-A097-4A5A-8269-B04E98857E56}">
      <dsp:nvSpPr>
        <dsp:cNvPr id="0" name=""/>
        <dsp:cNvSpPr/>
      </dsp:nvSpPr>
      <dsp:spPr>
        <a:xfrm>
          <a:off x="1957281" y="2015469"/>
          <a:ext cx="390692" cy="659587"/>
        </a:xfrm>
        <a:prstGeom prst="leftBrace">
          <a:avLst>
            <a:gd name="adj1" fmla="val 35000"/>
            <a:gd name="adj2" fmla="val 50000"/>
          </a:avLst>
        </a:pr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504251" y="2015469"/>
          <a:ext cx="5313417" cy="659587"/>
        </a:xfrm>
        <a:prstGeom prst="rect">
          <a:avLst/>
        </a:prstGeom>
        <a:solidFill>
          <a:schemeClr val="tx2">
            <a:lumMod val="75000"/>
          </a:schemeClr>
        </a:solidFill>
        <a:ln w="9525" cap="rnd" cmpd="sng" algn="ctr">
          <a:solidFill>
            <a:schemeClr val="accent2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altLang="en-US" sz="1400" kern="1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2015469"/>
        <a:ext cx="5313417" cy="659587"/>
      </dsp:txXfrm>
    </dsp:sp>
    <dsp:sp modelId="{9312B733-3AEB-49F6-8245-08553BA2949B}">
      <dsp:nvSpPr>
        <dsp:cNvPr id="0" name=""/>
        <dsp:cNvSpPr/>
      </dsp:nvSpPr>
      <dsp:spPr>
        <a:xfrm>
          <a:off x="3819" y="2721857"/>
          <a:ext cx="1953462" cy="579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продаје нефинансијске имовине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2721857"/>
        <a:ext cx="1953462" cy="579150"/>
      </dsp:txXfrm>
    </dsp:sp>
    <dsp:sp modelId="{435AB433-2559-485A-A03D-C32F36288071}">
      <dsp:nvSpPr>
        <dsp:cNvPr id="0" name=""/>
        <dsp:cNvSpPr/>
      </dsp:nvSpPr>
      <dsp:spPr>
        <a:xfrm>
          <a:off x="1957281" y="2721857"/>
          <a:ext cx="390692" cy="579150"/>
        </a:xfrm>
        <a:prstGeom prst="leftBrace">
          <a:avLst>
            <a:gd name="adj1" fmla="val 35000"/>
            <a:gd name="adj2" fmla="val 50000"/>
          </a:avLst>
        </a:pr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504251" y="2721857"/>
          <a:ext cx="5313417" cy="579150"/>
        </a:xfrm>
        <a:prstGeom prst="rect">
          <a:avLst/>
        </a:prstGeom>
        <a:solidFill>
          <a:schemeClr val="bg2">
            <a:lumMod val="60000"/>
            <a:lumOff val="40000"/>
          </a:schemeClr>
        </a:solidFill>
        <a:ln w="9525" cap="rnd" cmpd="sng" algn="ctr">
          <a:solidFill>
            <a:schemeClr val="accent4">
              <a:tint val="76000"/>
              <a:alpha val="60000"/>
              <a:hueMod val="94000"/>
            </a:schemeClr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sz="1400" kern="1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Ова примања се остварују продајом непокретности и покретних ствари у власништву града.</a:t>
          </a:r>
          <a:endParaRPr lang="en-US" sz="1400" kern="1200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2721857"/>
        <a:ext cx="5313417" cy="579150"/>
      </dsp:txXfrm>
    </dsp:sp>
    <dsp:sp modelId="{EFAACCF6-3A6A-4536-89B0-F0A7C44F6BE1}">
      <dsp:nvSpPr>
        <dsp:cNvPr id="0" name=""/>
        <dsp:cNvSpPr/>
      </dsp:nvSpPr>
      <dsp:spPr>
        <a:xfrm>
          <a:off x="3819" y="3574037"/>
          <a:ext cx="1953462" cy="579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задуживања и  продаје финансијске имовине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3574037"/>
        <a:ext cx="1953462" cy="579150"/>
      </dsp:txXfrm>
    </dsp:sp>
    <dsp:sp modelId="{6497CA82-45EE-4BD1-AEB4-CC3961FBFB74}">
      <dsp:nvSpPr>
        <dsp:cNvPr id="0" name=""/>
        <dsp:cNvSpPr/>
      </dsp:nvSpPr>
      <dsp:spPr>
        <a:xfrm>
          <a:off x="1957281" y="3347807"/>
          <a:ext cx="390692" cy="1031610"/>
        </a:xfrm>
        <a:prstGeom prst="leftBrace">
          <a:avLst>
            <a:gd name="adj1" fmla="val 35000"/>
            <a:gd name="adj2" fmla="val 50000"/>
          </a:avLst>
        </a:pr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504251" y="3347807"/>
          <a:ext cx="5313417" cy="1031610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sz="1400" b="0" i="0" kern="1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Примања од задуживања представљају приливе по основу примања од задуживања код пословних банака у земљи у корист нивоа градова. Примања од продаје финансијске имовине  представљају приливе по основу продаје домаћих акција и осталог капитала у корист нивоа градова</a:t>
          </a:r>
          <a:endParaRPr lang="en-US" sz="1400" kern="1200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3347807"/>
        <a:ext cx="5313417" cy="1031610"/>
      </dsp:txXfrm>
    </dsp:sp>
    <dsp:sp modelId="{939B76D1-BB33-4E50-9ECD-839FB5787B95}">
      <dsp:nvSpPr>
        <dsp:cNvPr id="0" name=""/>
        <dsp:cNvSpPr/>
      </dsp:nvSpPr>
      <dsp:spPr>
        <a:xfrm>
          <a:off x="3819" y="4464677"/>
          <a:ext cx="1953462" cy="410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Пренета средства из ранијих година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4464677"/>
        <a:ext cx="1953462" cy="410231"/>
      </dsp:txXfrm>
    </dsp:sp>
    <dsp:sp modelId="{7845F59F-6101-48DE-ABCC-EC5351843F5B}">
      <dsp:nvSpPr>
        <dsp:cNvPr id="0" name=""/>
        <dsp:cNvSpPr/>
      </dsp:nvSpPr>
      <dsp:spPr>
        <a:xfrm>
          <a:off x="1957281" y="4426218"/>
          <a:ext cx="390692" cy="487149"/>
        </a:xfrm>
        <a:prstGeom prst="leftBrace">
          <a:avLst>
            <a:gd name="adj1" fmla="val 35000"/>
            <a:gd name="adj2" fmla="val 50000"/>
          </a:avLst>
        </a:pr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504251" y="4426218"/>
          <a:ext cx="5313417" cy="487149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altLang="en-US" sz="1400" kern="1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Представљају вишак прихода буџета града који нису потрошени у претходној  буџетској години</a:t>
          </a:r>
          <a:endParaRPr lang="en-US" sz="1400" kern="1200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4426218"/>
        <a:ext cx="5313417" cy="4871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828784" y="1142982"/>
          <a:ext cx="2831901" cy="2831901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9525" cap="rnd" cmpd="sng" algn="ctr">
          <a:solidFill>
            <a:schemeClr val="accent4">
              <a:tint val="76000"/>
              <a:alpha val="60000"/>
              <a:hueMod val="9400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24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Укупни буџетски приходи и примања  </a:t>
          </a:r>
          <a:r>
            <a:rPr lang="sr-Cyrl-CS" sz="24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3.672.095.087</a:t>
          </a:r>
          <a:r>
            <a:rPr lang="x-none" sz="24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динара</a:t>
          </a:r>
          <a:endParaRPr lang="en-US" sz="2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43506" y="1557704"/>
        <a:ext cx="2002457" cy="2002457"/>
      </dsp:txXfrm>
    </dsp:sp>
    <dsp:sp modelId="{63432802-399F-407F-AC10-7219543A0326}">
      <dsp:nvSpPr>
        <dsp:cNvPr id="0" name=""/>
        <dsp:cNvSpPr/>
      </dsp:nvSpPr>
      <dsp:spPr>
        <a:xfrm>
          <a:off x="2644828" y="0"/>
          <a:ext cx="1415950" cy="141595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Приходи од  пореза  </a:t>
          </a:r>
          <a:endParaRPr lang="sr-Cyrl-CS" sz="1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2.163.230.262 </a:t>
          </a:r>
          <a:r>
            <a:rPr lang="x-none" sz="1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852189" y="207361"/>
        <a:ext cx="1001228" cy="1001228"/>
      </dsp:txXfrm>
    </dsp:sp>
    <dsp:sp modelId="{449BFEB2-6844-4A2C-8DC2-780280CBA079}">
      <dsp:nvSpPr>
        <dsp:cNvPr id="0" name=""/>
        <dsp:cNvSpPr/>
      </dsp:nvSpPr>
      <dsp:spPr>
        <a:xfrm>
          <a:off x="4038594" y="914405"/>
          <a:ext cx="1415950" cy="141595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CS" sz="13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Донације и т</a:t>
          </a:r>
          <a:r>
            <a:rPr lang="x-none" sz="13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рансфери </a:t>
          </a:r>
          <a:r>
            <a:rPr lang="en-US" sz="13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445.631.232</a:t>
          </a:r>
          <a:r>
            <a:rPr lang="x-none" sz="13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динара</a:t>
          </a:r>
          <a:endParaRPr lang="en-US" sz="13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45955" y="1121766"/>
        <a:ext cx="1001228" cy="1001228"/>
      </dsp:txXfrm>
    </dsp:sp>
    <dsp:sp modelId="{9DDE88A7-5745-4E4F-A7A8-F71A4DA0D5F2}">
      <dsp:nvSpPr>
        <dsp:cNvPr id="0" name=""/>
        <dsp:cNvSpPr/>
      </dsp:nvSpPr>
      <dsp:spPr>
        <a:xfrm>
          <a:off x="4267197" y="2514591"/>
          <a:ext cx="1415950" cy="141595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Други приходи  </a:t>
          </a:r>
          <a:r>
            <a:rPr lang="en-US" sz="1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748.663.968</a:t>
          </a:r>
          <a:r>
            <a:rPr lang="sr-Cyrl-CS" sz="1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74558" y="2721952"/>
        <a:ext cx="1001228" cy="1001228"/>
      </dsp:txXfrm>
    </dsp:sp>
    <dsp:sp modelId="{72DE4213-15E1-4436-8045-C055E8A54EDE}">
      <dsp:nvSpPr>
        <dsp:cNvPr id="0" name=""/>
        <dsp:cNvSpPr/>
      </dsp:nvSpPr>
      <dsp:spPr>
        <a:xfrm>
          <a:off x="2569644" y="3689449"/>
          <a:ext cx="1415950" cy="141595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продаје нефинансијске имовине  </a:t>
          </a:r>
          <a:r>
            <a:rPr lang="sr-Cyrl-RS" sz="1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12.270.000</a:t>
          </a:r>
          <a:endParaRPr lang="en-US" sz="1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777005" y="3896810"/>
        <a:ext cx="1001228" cy="1001228"/>
      </dsp:txXfrm>
    </dsp:sp>
    <dsp:sp modelId="{91CFC9CD-FF79-40EF-A271-A8DBB0423AC2}">
      <dsp:nvSpPr>
        <dsp:cNvPr id="0" name=""/>
        <dsp:cNvSpPr/>
      </dsp:nvSpPr>
      <dsp:spPr>
        <a:xfrm>
          <a:off x="838207" y="2438401"/>
          <a:ext cx="1415950" cy="141595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продаје финансијске имовине  </a:t>
          </a:r>
          <a:r>
            <a:rPr lang="sr-Cyrl-CS" sz="1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211.000.000</a:t>
          </a:r>
          <a:r>
            <a:rPr lang="x-none" sz="1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динара</a:t>
          </a:r>
          <a:endParaRPr lang="en-US" sz="1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045568" y="2645762"/>
        <a:ext cx="1001228" cy="1001228"/>
      </dsp:txXfrm>
    </dsp:sp>
    <dsp:sp modelId="{FC69A2CE-A671-47B5-8CD8-544465E52E9C}">
      <dsp:nvSpPr>
        <dsp:cNvPr id="0" name=""/>
        <dsp:cNvSpPr/>
      </dsp:nvSpPr>
      <dsp:spPr>
        <a:xfrm>
          <a:off x="1066796" y="914404"/>
          <a:ext cx="1415950" cy="141595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Пренета средства из ранијих година </a:t>
          </a:r>
          <a:r>
            <a:rPr lang="sr-Cyrl-CS" sz="13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91.299.625</a:t>
          </a:r>
          <a:r>
            <a:rPr lang="x-none" sz="13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 динара</a:t>
          </a:r>
          <a:endParaRPr lang="en-US" sz="13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74157" y="1121765"/>
        <a:ext cx="1001228" cy="10012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2/3/2022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888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579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80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453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610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44798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871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43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714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2717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46067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89717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330652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9112288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734464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7907012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78917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03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608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764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53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3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73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6177A51-6661-464F-AF3F-5F9E5897B61D}" type="datetime1">
              <a:rPr lang="en-US" smtClean="0"/>
              <a:pPr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050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  <p:sldLayoutId id="2147484164" r:id="rId12"/>
    <p:sldLayoutId id="2147484165" r:id="rId13"/>
    <p:sldLayoutId id="2147484166" r:id="rId14"/>
    <p:sldLayoutId id="2147484167" r:id="rId15"/>
    <p:sldLayoutId id="2147484168" r:id="rId16"/>
    <p:sldLayoutId id="2147484169" r:id="rId17"/>
    <p:sldLayoutId id="2147484170" r:id="rId18"/>
    <p:sldLayoutId id="2147484171" r:id="rId19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20.xml"/><Relationship Id="rId1" Type="http://schemas.openxmlformats.org/officeDocument/2006/relationships/tags" Target="../tags/tag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6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5243" y="5867400"/>
            <a:ext cx="628813" cy="76768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9AFF17-F00C-424C-8C0C-8D1DBA89624C}"/>
              </a:ext>
            </a:extLst>
          </p:cNvPr>
          <p:cNvSpPr txBox="1"/>
          <p:nvPr/>
        </p:nvSpPr>
        <p:spPr>
          <a:xfrm>
            <a:off x="-253908" y="3502886"/>
            <a:ext cx="534344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r-Cyrl-R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Cyrl-R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ГРАЂАНСКИ ВОДИЧ КРОЗ БУЏЕТ</a:t>
            </a:r>
          </a:p>
          <a:p>
            <a:pPr algn="ctr"/>
            <a:r>
              <a:rPr lang="sr-Cyrl-R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2022.ГОДИНУ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BAD0A3-39DD-4D1B-BD65-7CD2B1D16D31}"/>
              </a:ext>
            </a:extLst>
          </p:cNvPr>
          <p:cNvSpPr txBox="1"/>
          <p:nvPr/>
        </p:nvSpPr>
        <p:spPr>
          <a:xfrm>
            <a:off x="5057580" y="1293011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Град Јагодина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Slika 2" descr="Slika na kojoj se nalazi tekst, clipart&#10;&#10;Opis je automatski generisan">
            <a:extLst>
              <a:ext uri="{FF2B5EF4-FFF2-40B4-BE49-F238E27FC236}">
                <a16:creationId xmlns:a16="http://schemas.microsoft.com/office/drawing/2014/main" id="{2CC77A67-4F51-4D9D-AD52-B197122CA2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758242"/>
            <a:ext cx="1980079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8720011"/>
              </p:ext>
            </p:extLst>
          </p:nvPr>
        </p:nvGraphicFramePr>
        <p:xfrm>
          <a:off x="152400" y="952500"/>
          <a:ext cx="7821488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152400"/>
            <a:ext cx="7696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Шта су приходи и примања буџета?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873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819198345"/>
              </p:ext>
            </p:extLst>
          </p:nvPr>
        </p:nvGraphicFramePr>
        <p:xfrm>
          <a:off x="1219200" y="1524000"/>
          <a:ext cx="6400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9600" y="381000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20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годину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7" name="Chart 6"/>
          <p:cNvGraphicFramePr>
            <a:graphicFrameLocks noGrp="1"/>
          </p:cNvGraphicFramePr>
          <p:nvPr/>
        </p:nvGraphicFramePr>
        <p:xfrm>
          <a:off x="914400" y="1828800"/>
          <a:ext cx="7242949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381000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20</a:t>
            </a:r>
            <a:r>
              <a:rPr lang="sr-Latn-R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годину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743C078-401C-431F-8125-70C3858534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8077020"/>
              </p:ext>
            </p:extLst>
          </p:nvPr>
        </p:nvGraphicFramePr>
        <p:xfrm>
          <a:off x="29065" y="1277769"/>
          <a:ext cx="7772400" cy="4419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36164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0" y="1828800"/>
            <a:ext cx="8534400" cy="11303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sr-Cyrl-CS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Укупни приходи и примања нашег града у 20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. години су се </a:t>
            </a: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смањили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у односу на последњу измену Одлуке о буџету за 20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. годину за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b="1" dirty="0">
                <a:latin typeface="Times New Roman" pitchFamily="18" charset="0"/>
                <a:cs typeface="Times New Roman" pitchFamily="18" charset="0"/>
              </a:rPr>
              <a:t>355.264.009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динара, односно за</a:t>
            </a:r>
            <a:r>
              <a:rPr lang="x-non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b="1" dirty="0">
                <a:latin typeface="Times New Roman" pitchFamily="18" charset="0"/>
                <a:cs typeface="Times New Roman" pitchFamily="18" charset="0"/>
              </a:rPr>
              <a:t>9,6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426" y="2451101"/>
            <a:ext cx="64770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endParaRPr lang="sr-Cyrl-RS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x-none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Примања од продаје </a:t>
            </a:r>
            <a:r>
              <a:rPr lang="sr-Cyrl-RS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x-none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финансијске имовине</a:t>
            </a:r>
            <a:r>
              <a:rPr lang="x-none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су смањен</a:t>
            </a:r>
            <a:r>
              <a:rPr lang="sr-Cyrl-RS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x-none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sr-Cyrl-CS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5.021.085</a:t>
            </a:r>
            <a:r>
              <a:rPr lang="x-none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динара.</a:t>
            </a:r>
            <a:endParaRPr lang="en-US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x-none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Примања од продаје финансијске имовине</a:t>
            </a:r>
            <a:r>
              <a:rPr lang="x-none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су смањена за </a:t>
            </a:r>
            <a:r>
              <a:rPr lang="sr-Cyrl-CS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108.700.000</a:t>
            </a:r>
            <a:r>
              <a:rPr lang="x-none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динара.</a:t>
            </a:r>
            <a:endParaRPr lang="sr-Cyrl-RS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/>
            <a:endParaRPr lang="sr-Cyrl-RS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/>
            <a:endParaRPr lang="sr-Cyrl-RS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Порески приходи </a:t>
            </a:r>
            <a:r>
              <a:rPr lang="sr-Cyrl-RS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повећани су за 18.319.905 </a:t>
            </a:r>
            <a:r>
              <a:rPr lang="x-none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динара.</a:t>
            </a:r>
            <a:endParaRPr lang="en-US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Други приходи </a:t>
            </a:r>
            <a:r>
              <a:rPr lang="x-none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су </a:t>
            </a:r>
            <a:r>
              <a:rPr lang="sr-Cyrl-RS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повећани</a:t>
            </a:r>
            <a:r>
              <a:rPr lang="x-none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sr-Cyrl-CS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113.895.169</a:t>
            </a:r>
            <a:r>
              <a:rPr lang="x-none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динара.</a:t>
            </a:r>
            <a:endParaRPr lang="sr-Cyrl-RS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Пренета средства из ранијих година повећана су за 5.021.085 динара.</a:t>
            </a:r>
            <a:endParaRPr lang="en-US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8" name="AutoShape 7">
            <a:extLst>
              <a:ext uri="{FF2B5EF4-FFF2-40B4-BE49-F238E27FC236}">
                <a16:creationId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115572"/>
            <a:ext cx="485775" cy="9779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x-none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AutoShape 8">
            <a:extLst>
              <a:ext uri="{FF2B5EF4-FFF2-40B4-BE49-F238E27FC236}">
                <a16:creationId xmlns:a16="http://schemas.microsoft.com/office/drawing/2014/main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99" y="5013328"/>
            <a:ext cx="485775" cy="1130299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x-none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685800"/>
            <a:ext cx="8077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Шта се променило у односу на 20</a:t>
            </a:r>
            <a:r>
              <a:rPr lang="sr-Latn-RS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sr-Cyrl-CS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годину?</a:t>
            </a:r>
            <a:endParaRPr lang="en-US" sz="3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987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4921786"/>
          </a:xfrm>
        </p:spPr>
        <p:txBody>
          <a:bodyPr>
            <a:normAutofit fontScale="92500"/>
          </a:bodyPr>
          <a:lstStyle/>
          <a:p>
            <a:pPr marL="137160" indent="0" algn="just">
              <a:buNone/>
            </a:pP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x-none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Буџет мора бити у равнотежи, што значи да расходи морају одговарати приходима. Укупни планирани расходи и издаци у 20</a:t>
            </a:r>
            <a:r>
              <a:rPr lang="sr-Cyrl-RS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x-none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години из буџета износе: </a:t>
            </a:r>
          </a:p>
          <a:p>
            <a:endParaRPr lang="x-none" sz="16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x-none" sz="16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x-none" sz="16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endParaRPr lang="ru-RU" sz="16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x-none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РАСХОДИ </a:t>
            </a:r>
            <a:r>
              <a:rPr lang="x-none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Расходи представљају све трошкове града за плате буџетских корисника, набавку роба и услуга, субвенције, дотације и трансфере, социјалну помоћ и остале трошкове које град/општина обезбеђује без директне и непосредне накнаде. </a:t>
            </a:r>
            <a:endParaRPr lang="vi-VN" sz="16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x-none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ИЗДАЦИ</a:t>
            </a:r>
            <a:r>
              <a:rPr lang="x-none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представљају трошкове изградње или инвестиционог одржавања већ постојећих објеката, набавку земљишта, машина и опрeме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x-none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РАСХОДИ И ИЗДАЦИ </a:t>
            </a:r>
            <a:r>
              <a:rPr lang="x-none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морају се исказивати на законом прописан начин, односно морају се исказивати: по </a:t>
            </a:r>
            <a:r>
              <a:rPr lang="x-none" sz="1600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програмима</a:t>
            </a:r>
            <a:r>
              <a:rPr lang="x-none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који показују колико се троши за извршавање основних надлежности и стратешких циљева града; по </a:t>
            </a:r>
            <a:r>
              <a:rPr lang="x-none" sz="1600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основној намени </a:t>
            </a:r>
            <a:r>
              <a:rPr lang="x-none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која показује за коју врсту трошка се средства издвајају; по </a:t>
            </a:r>
            <a:r>
              <a:rPr lang="x-none" sz="1600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функцији</a:t>
            </a:r>
            <a:r>
              <a:rPr lang="x-none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која показује функционалну намену за одређену област и по </a:t>
            </a:r>
            <a:r>
              <a:rPr lang="x-none" sz="1600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корисницима буџета </a:t>
            </a:r>
            <a:r>
              <a:rPr lang="x-none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што показује организацију рада града.</a:t>
            </a:r>
          </a:p>
          <a:p>
            <a:pPr marL="137160" indent="0" algn="just">
              <a:buNone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133600"/>
            <a:ext cx="3384376" cy="9361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3.672.095.087 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динара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381000"/>
            <a:ext cx="7391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 шта се односе јавна средства?</a:t>
            </a:r>
            <a:endParaRPr lang="en-US" sz="3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33400" y="457200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Шта су расходи и издаци буџета?</a:t>
            </a:r>
            <a:endParaRPr lang="en-US" sz="3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1524000" y="1371600"/>
            <a:ext cx="411078" cy="501187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" name="Group 8"/>
          <p:cNvGrpSpPr/>
          <p:nvPr/>
        </p:nvGrpSpPr>
        <p:grpSpPr>
          <a:xfrm>
            <a:off x="2133600" y="1295400"/>
            <a:ext cx="5590663" cy="501187"/>
            <a:chOff x="2630900" y="65722"/>
            <a:chExt cx="5590663" cy="501187"/>
          </a:xfrm>
        </p:grpSpPr>
        <p:sp>
          <p:nvSpPr>
            <p:cNvPr id="10" name="Rectangle 9"/>
            <p:cNvSpPr/>
            <p:nvPr/>
          </p:nvSpPr>
          <p:spPr>
            <a:xfrm>
              <a:off x="2630900" y="65722"/>
              <a:ext cx="5590663" cy="501187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2630900" y="65722"/>
              <a:ext cx="5590663" cy="50118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Расходи за запослене 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представљају све трошкове за запослене, како у управи тако и код буџетских корисника</a:t>
              </a:r>
              <a:endParaRPr lang="en-US" sz="14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28600" y="1371600"/>
            <a:ext cx="1295400" cy="381000"/>
            <a:chOff x="0" y="65722"/>
            <a:chExt cx="2131590" cy="1002374"/>
          </a:xfrm>
        </p:grpSpPr>
        <p:sp>
          <p:nvSpPr>
            <p:cNvPr id="13" name="Rectangle 12"/>
            <p:cNvSpPr/>
            <p:nvPr/>
          </p:nvSpPr>
          <p:spPr>
            <a:xfrm>
              <a:off x="0" y="65722"/>
              <a:ext cx="2055390" cy="50118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ctangle 13"/>
            <p:cNvSpPr/>
            <p:nvPr/>
          </p:nvSpPr>
          <p:spPr>
            <a:xfrm>
              <a:off x="76200" y="566909"/>
              <a:ext cx="2055390" cy="501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Расходи за запослене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645700" y="1964606"/>
            <a:ext cx="2055390" cy="92794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Left Brace 18"/>
          <p:cNvSpPr/>
          <p:nvPr/>
        </p:nvSpPr>
        <p:spPr>
          <a:xfrm>
            <a:off x="1524000" y="1905000"/>
            <a:ext cx="411078" cy="704794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0" name="Group 19"/>
          <p:cNvGrpSpPr/>
          <p:nvPr/>
        </p:nvGrpSpPr>
        <p:grpSpPr>
          <a:xfrm>
            <a:off x="2133600" y="1828800"/>
            <a:ext cx="5590663" cy="704794"/>
            <a:chOff x="2630900" y="620910"/>
            <a:chExt cx="5590663" cy="704794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1" name="Rectangle 20"/>
            <p:cNvSpPr/>
            <p:nvPr/>
          </p:nvSpPr>
          <p:spPr>
            <a:xfrm>
              <a:off x="2630900" y="620910"/>
              <a:ext cx="5590663" cy="704794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2630900" y="620910"/>
              <a:ext cx="5590663" cy="7047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Коришћење роба и услуга 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    </a:r>
              <a:endParaRPr lang="en-US" sz="14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-228600" y="1676400"/>
            <a:ext cx="2055390" cy="724270"/>
            <a:chOff x="0" y="1842171"/>
            <a:chExt cx="2055390" cy="828121"/>
          </a:xfrm>
        </p:grpSpPr>
        <p:sp>
          <p:nvSpPr>
            <p:cNvPr id="26" name="Rectangle 25"/>
            <p:cNvSpPr/>
            <p:nvPr/>
          </p:nvSpPr>
          <p:spPr>
            <a:xfrm>
              <a:off x="0" y="1842171"/>
              <a:ext cx="2055390" cy="50118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228600" y="2169105"/>
              <a:ext cx="1676400" cy="501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Коришћење роба </a:t>
              </a:r>
              <a:r>
                <a:rPr lang="x-none" sz="1500" b="1" kern="1200">
                  <a:latin typeface="Times New Roman" pitchFamily="18" charset="0"/>
                  <a:cs typeface="Times New Roman" pitchFamily="18" charset="0"/>
                </a:rPr>
                <a:t>и услуга </a:t>
              </a:r>
              <a:endParaRPr lang="en-US" sz="15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" name="Left Brace 27"/>
          <p:cNvSpPr/>
          <p:nvPr/>
        </p:nvSpPr>
        <p:spPr>
          <a:xfrm>
            <a:off x="1524000" y="2590800"/>
            <a:ext cx="411078" cy="892740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9" name="Group 28"/>
          <p:cNvGrpSpPr/>
          <p:nvPr/>
        </p:nvGrpSpPr>
        <p:grpSpPr>
          <a:xfrm>
            <a:off x="2133600" y="2590800"/>
            <a:ext cx="5590663" cy="892740"/>
            <a:chOff x="2630900" y="1379705"/>
            <a:chExt cx="5590663" cy="892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30" name="Rectangle 29"/>
            <p:cNvSpPr/>
            <p:nvPr/>
          </p:nvSpPr>
          <p:spPr>
            <a:xfrm>
              <a:off x="2630900" y="1379705"/>
              <a:ext cx="5590663" cy="892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2630900" y="1379705"/>
              <a:ext cx="5590663" cy="892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Дотације</a:t>
              </a:r>
              <a:r>
                <a:rPr lang="x-none" sz="1400" b="1" kern="1200" dirty="0">
                  <a:solidFill>
                    <a:schemeClr val="accent2">
                      <a:lumMod val="50000"/>
                    </a:schemeClr>
                  </a:solidFill>
                </a:rPr>
                <a:t> и трансфери 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</a:rPr>
                <a:t>су трошкови које локална самоуправа </a:t>
              </a:r>
              <a:r>
                <a:rPr lang="ru-RU" sz="1400" kern="1200" dirty="0">
                  <a:solidFill>
                    <a:schemeClr val="accent2">
                      <a:lumMod val="50000"/>
                    </a:schemeClr>
                  </a:solidFill>
                </a:rPr>
                <a:t>има за исплату институцијама које су у примарној надлежности централног/покрајинског нивоа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</a:rPr>
                <a:t> као што су школе, центар за социјални рад, дом здравља.</a:t>
              </a:r>
              <a:r>
                <a:rPr lang="en-US" sz="1400" kern="1200" dirty="0">
                  <a:solidFill>
                    <a:schemeClr val="accent2">
                      <a:lumMod val="50000"/>
                    </a:schemeClr>
                  </a:solidFill>
                </a:rPr>
                <a:t> 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0" y="2667001"/>
            <a:ext cx="1600200" cy="381000"/>
            <a:chOff x="0" y="1575481"/>
            <a:chExt cx="2055390" cy="1186987"/>
          </a:xfrm>
        </p:grpSpPr>
        <p:sp>
          <p:nvSpPr>
            <p:cNvPr id="33" name="Rectangle 32"/>
            <p:cNvSpPr/>
            <p:nvPr/>
          </p:nvSpPr>
          <p:spPr>
            <a:xfrm>
              <a:off x="0" y="1575481"/>
              <a:ext cx="2055390" cy="50118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4" name="Rectangle 33"/>
            <p:cNvSpPr/>
            <p:nvPr/>
          </p:nvSpPr>
          <p:spPr>
            <a:xfrm>
              <a:off x="0" y="2261281"/>
              <a:ext cx="2055390" cy="501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Дотације и трансфери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" name="Left Brace 34"/>
          <p:cNvSpPr/>
          <p:nvPr/>
        </p:nvSpPr>
        <p:spPr>
          <a:xfrm>
            <a:off x="1524000" y="3505200"/>
            <a:ext cx="411078" cy="501187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6" name="Group 35"/>
          <p:cNvGrpSpPr/>
          <p:nvPr/>
        </p:nvGrpSpPr>
        <p:grpSpPr>
          <a:xfrm>
            <a:off x="2133600" y="3505200"/>
            <a:ext cx="5590663" cy="501187"/>
            <a:chOff x="2630900" y="2326445"/>
            <a:chExt cx="5590663" cy="501187"/>
          </a:xfrm>
        </p:grpSpPr>
        <p:sp>
          <p:nvSpPr>
            <p:cNvPr id="53" name="Rectangle 52"/>
            <p:cNvSpPr/>
            <p:nvPr/>
          </p:nvSpPr>
          <p:spPr>
            <a:xfrm>
              <a:off x="2630900" y="2326445"/>
              <a:ext cx="5590663" cy="501187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Rectangle 53"/>
            <p:cNvSpPr/>
            <p:nvPr/>
          </p:nvSpPr>
          <p:spPr>
            <a:xfrm>
              <a:off x="2630900" y="2326445"/>
              <a:ext cx="5590663" cy="501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Остали расходи 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обухватају дотације невладиним организацијама, порезе, таксе, новчане казне.</a:t>
              </a:r>
              <a:endParaRPr lang="en-US" sz="14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Left Brace 36"/>
          <p:cNvSpPr/>
          <p:nvPr/>
        </p:nvSpPr>
        <p:spPr>
          <a:xfrm>
            <a:off x="1524000" y="4038600"/>
            <a:ext cx="411479" cy="501187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8" name="Group 37"/>
          <p:cNvGrpSpPr/>
          <p:nvPr/>
        </p:nvGrpSpPr>
        <p:grpSpPr>
          <a:xfrm>
            <a:off x="2133600" y="4038600"/>
            <a:ext cx="5596128" cy="501187"/>
            <a:chOff x="2633471" y="2881633"/>
            <a:chExt cx="5596128" cy="501187"/>
          </a:xfrm>
        </p:grpSpPr>
        <p:sp>
          <p:nvSpPr>
            <p:cNvPr id="51" name="Rectangle 50"/>
            <p:cNvSpPr/>
            <p:nvPr/>
          </p:nvSpPr>
          <p:spPr>
            <a:xfrm>
              <a:off x="2633471" y="2881633"/>
              <a:ext cx="5596128" cy="501187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Rectangle 51"/>
            <p:cNvSpPr/>
            <p:nvPr/>
          </p:nvSpPr>
          <p:spPr>
            <a:xfrm>
              <a:off x="2633471" y="2881633"/>
              <a:ext cx="5596128" cy="501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Субвенције</a:t>
              </a:r>
              <a:r>
                <a:rPr lang="ru-RU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сe одобравају за функционисање међумесног превоза и  пољопривредним произвођачима. </a:t>
              </a:r>
              <a:endParaRPr lang="en-US" sz="14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9" name="Left Brace 38"/>
          <p:cNvSpPr/>
          <p:nvPr/>
        </p:nvSpPr>
        <p:spPr>
          <a:xfrm>
            <a:off x="1447800" y="4572000"/>
            <a:ext cx="411078" cy="501187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40" name="Group 39"/>
          <p:cNvGrpSpPr/>
          <p:nvPr/>
        </p:nvGrpSpPr>
        <p:grpSpPr>
          <a:xfrm>
            <a:off x="2133600" y="4572000"/>
            <a:ext cx="5590663" cy="501187"/>
            <a:chOff x="2630900" y="3436820"/>
            <a:chExt cx="5590663" cy="501187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9" name="Rectangle 48"/>
            <p:cNvSpPr/>
            <p:nvPr/>
          </p:nvSpPr>
          <p:spPr>
            <a:xfrm>
              <a:off x="2630900" y="3436820"/>
              <a:ext cx="5590663" cy="50118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0" name="Rectangle 49"/>
            <p:cNvSpPr/>
            <p:nvPr/>
          </p:nvSpPr>
          <p:spPr>
            <a:xfrm>
              <a:off x="2630900" y="3436820"/>
              <a:ext cx="5590663" cy="50118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Социјална заштита 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обухвата све трошкове исплате социјалне помоћи за различите категорије грађана.</a:t>
              </a:r>
              <a:endParaRPr lang="en-US" sz="14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1" name="Left Brace 40"/>
          <p:cNvSpPr/>
          <p:nvPr/>
        </p:nvSpPr>
        <p:spPr>
          <a:xfrm>
            <a:off x="1524000" y="5105400"/>
            <a:ext cx="411078" cy="742500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42" name="Group 41"/>
          <p:cNvGrpSpPr/>
          <p:nvPr/>
        </p:nvGrpSpPr>
        <p:grpSpPr>
          <a:xfrm>
            <a:off x="2133600" y="5105400"/>
            <a:ext cx="5590663" cy="742500"/>
            <a:chOff x="2630900" y="3992008"/>
            <a:chExt cx="5590663" cy="742500"/>
          </a:xfrm>
        </p:grpSpPr>
        <p:sp>
          <p:nvSpPr>
            <p:cNvPr id="47" name="Rectangle 46"/>
            <p:cNvSpPr/>
            <p:nvPr/>
          </p:nvSpPr>
          <p:spPr>
            <a:xfrm>
              <a:off x="2630900" y="3992008"/>
              <a:ext cx="5590663" cy="7425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Rectangle 47"/>
            <p:cNvSpPr/>
            <p:nvPr/>
          </p:nvSpPr>
          <p:spPr>
            <a:xfrm>
              <a:off x="2630900" y="3992008"/>
              <a:ext cx="5590663" cy="7425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marL="114300" lvl="1" indent="-114300" algn="just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5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Буџетска резерва </a:t>
              </a:r>
              <a:r>
                <a:rPr lang="x-none" sz="15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представља новац који се користи за непланиране или недовољно планиране сврхе, као и у случају ванредних околности.</a:t>
              </a:r>
              <a:endParaRPr lang="en-US" sz="15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Left Brace 42"/>
          <p:cNvSpPr/>
          <p:nvPr/>
        </p:nvSpPr>
        <p:spPr>
          <a:xfrm>
            <a:off x="1524000" y="5867400"/>
            <a:ext cx="411078" cy="742500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44" name="Group 43"/>
          <p:cNvGrpSpPr/>
          <p:nvPr/>
        </p:nvGrpSpPr>
        <p:grpSpPr>
          <a:xfrm>
            <a:off x="2133600" y="5867400"/>
            <a:ext cx="5590663" cy="742500"/>
            <a:chOff x="2630900" y="4788508"/>
            <a:chExt cx="5590663" cy="742500"/>
          </a:xfrm>
        </p:grpSpPr>
        <p:sp>
          <p:nvSpPr>
            <p:cNvPr id="45" name="Rectangle 44"/>
            <p:cNvSpPr/>
            <p:nvPr/>
          </p:nvSpPr>
          <p:spPr>
            <a:xfrm>
              <a:off x="2630900" y="4788508"/>
              <a:ext cx="5590663" cy="7425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Rectangle 45"/>
            <p:cNvSpPr/>
            <p:nvPr/>
          </p:nvSpPr>
          <p:spPr>
            <a:xfrm>
              <a:off x="2630900" y="4788508"/>
              <a:ext cx="5590663" cy="7425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marL="114300" lvl="1" indent="-114300" algn="just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5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Капитални издаци </a:t>
              </a:r>
              <a:r>
                <a:rPr lang="x-none" sz="15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су трошкови за изградњу нових, или инвестиционо одржавање постојећих објеката, набавку опреме, машина земљишта и слично.</a:t>
              </a:r>
              <a:endParaRPr lang="en-US" sz="15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0" y="3505200"/>
            <a:ext cx="1600200" cy="381000"/>
            <a:chOff x="-533400" y="2428539"/>
            <a:chExt cx="2588790" cy="381000"/>
          </a:xfrm>
        </p:grpSpPr>
        <p:sp>
          <p:nvSpPr>
            <p:cNvPr id="56" name="Rectangle 55"/>
            <p:cNvSpPr/>
            <p:nvPr/>
          </p:nvSpPr>
          <p:spPr>
            <a:xfrm>
              <a:off x="0" y="2428539"/>
              <a:ext cx="2055390" cy="2970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7" name="Rectangle 56"/>
            <p:cNvSpPr/>
            <p:nvPr/>
          </p:nvSpPr>
          <p:spPr>
            <a:xfrm>
              <a:off x="-533400" y="2504739"/>
              <a:ext cx="2465514" cy="3048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Остали расходи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0" y="3962400"/>
            <a:ext cx="1524000" cy="457200"/>
            <a:chOff x="0" y="2983726"/>
            <a:chExt cx="2209799" cy="678000"/>
          </a:xfrm>
        </p:grpSpPr>
        <p:sp>
          <p:nvSpPr>
            <p:cNvPr id="59" name="Rectangle 58"/>
            <p:cNvSpPr/>
            <p:nvPr/>
          </p:nvSpPr>
          <p:spPr>
            <a:xfrm>
              <a:off x="0" y="2983726"/>
              <a:ext cx="2057399" cy="2970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0" name="Rectangle 59"/>
            <p:cNvSpPr/>
            <p:nvPr/>
          </p:nvSpPr>
          <p:spPr>
            <a:xfrm>
              <a:off x="152400" y="3364726"/>
              <a:ext cx="2057399" cy="297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Субвенције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0" y="4495800"/>
            <a:ext cx="1447800" cy="525600"/>
            <a:chOff x="0" y="3538914"/>
            <a:chExt cx="2131590" cy="525600"/>
          </a:xfrm>
        </p:grpSpPr>
        <p:sp>
          <p:nvSpPr>
            <p:cNvPr id="62" name="Rectangle 61"/>
            <p:cNvSpPr/>
            <p:nvPr/>
          </p:nvSpPr>
          <p:spPr>
            <a:xfrm>
              <a:off x="0" y="3538914"/>
              <a:ext cx="2055390" cy="2970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3" name="Rectangle 62"/>
            <p:cNvSpPr/>
            <p:nvPr/>
          </p:nvSpPr>
          <p:spPr>
            <a:xfrm>
              <a:off x="76200" y="3767514"/>
              <a:ext cx="2055390" cy="297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Социјална заштита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0" y="5105400"/>
            <a:ext cx="1371600" cy="525600"/>
            <a:chOff x="0" y="4214758"/>
            <a:chExt cx="2131590" cy="525600"/>
          </a:xfrm>
        </p:grpSpPr>
        <p:sp>
          <p:nvSpPr>
            <p:cNvPr id="65" name="Rectangle 64"/>
            <p:cNvSpPr/>
            <p:nvPr/>
          </p:nvSpPr>
          <p:spPr>
            <a:xfrm>
              <a:off x="0" y="4214758"/>
              <a:ext cx="2055390" cy="2970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6" name="Rectangle 65"/>
            <p:cNvSpPr/>
            <p:nvPr/>
          </p:nvSpPr>
          <p:spPr>
            <a:xfrm>
              <a:off x="76200" y="4443358"/>
              <a:ext cx="2055390" cy="297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Буџетска резерва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0" y="5867400"/>
            <a:ext cx="1524000" cy="525600"/>
            <a:chOff x="0" y="5011258"/>
            <a:chExt cx="2207790" cy="525600"/>
          </a:xfrm>
        </p:grpSpPr>
        <p:sp>
          <p:nvSpPr>
            <p:cNvPr id="68" name="Rectangle 67"/>
            <p:cNvSpPr/>
            <p:nvPr/>
          </p:nvSpPr>
          <p:spPr>
            <a:xfrm>
              <a:off x="0" y="5011258"/>
              <a:ext cx="2055390" cy="2970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9" name="Rectangle 68"/>
            <p:cNvSpPr/>
            <p:nvPr/>
          </p:nvSpPr>
          <p:spPr>
            <a:xfrm>
              <a:off x="152400" y="5239858"/>
              <a:ext cx="2055390" cy="297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Капитални издаци</a:t>
              </a:r>
              <a:endParaRPr lang="en-US" sz="1500" b="1" kern="1200" dirty="0"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 rot="842830">
            <a:off x="991192" y="2168757"/>
            <a:ext cx="22860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Капитални издаци 445.353.776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85800" y="3429000"/>
            <a:ext cx="22860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Средства резерве 55.000.000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 rot="20559553">
            <a:off x="948747" y="4735495"/>
            <a:ext cx="2286000" cy="1090399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Отплата главнице и камате 230.037.090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352800" y="5469192"/>
            <a:ext cx="22860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Остали расходи 395.443.392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 rot="892224">
            <a:off x="5794052" y="4773820"/>
            <a:ext cx="22860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Социјална</a:t>
            </a:r>
            <a:r>
              <a:rPr lang="sr-Cyrl-CS" dirty="0">
                <a:solidFill>
                  <a:schemeClr val="bg1"/>
                </a:solidFill>
              </a:rPr>
              <a:t> </a:t>
            </a:r>
            <a:r>
              <a:rPr lang="sr-Cyrl-C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помоћ 243.150.000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019800" y="3429000"/>
            <a:ext cx="22860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Расходи за запослене 784.104.754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429000" y="1600200"/>
            <a:ext cx="22860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Коришћење роба и услуга 1.032.138.195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 rot="20773230">
            <a:off x="5864517" y="2065665"/>
            <a:ext cx="2472616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Субвенције, дотације и трансфери 486.867.880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276600" y="2848896"/>
            <a:ext cx="2362200" cy="2286000"/>
          </a:xfrm>
          <a:prstGeom prst="ellipse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2000" dirty="0">
                <a:latin typeface="Times New Roman" pitchFamily="18" charset="0"/>
                <a:cs typeface="Times New Roman" pitchFamily="18" charset="0"/>
              </a:rPr>
              <a:t>Укупни расходи и издаци </a:t>
            </a:r>
            <a:r>
              <a:rPr lang="sr-Cyrl-CS" sz="2000" b="1" dirty="0">
                <a:latin typeface="Times New Roman" pitchFamily="18" charset="0"/>
                <a:cs typeface="Times New Roman" pitchFamily="18" charset="0"/>
              </a:rPr>
              <a:t>3.672.095.087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9600" y="304800"/>
            <a:ext cx="784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Структура планираних расхода и издатака за 2022. годину</a:t>
            </a:r>
            <a:endParaRPr lang="en-US" sz="3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9600" y="304800"/>
            <a:ext cx="784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Структура планираних расхода и издатака за 2022. годину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84B1F3F-731F-4FFD-8947-31AB471F7E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7460351"/>
              </p:ext>
            </p:extLst>
          </p:nvPr>
        </p:nvGraphicFramePr>
        <p:xfrm>
          <a:off x="304800" y="1524000"/>
          <a:ext cx="8534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8675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228600" y="1295401"/>
            <a:ext cx="8610600" cy="1892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Укупни трошкови нашег града у 20</a:t>
            </a:r>
            <a:r>
              <a:rPr lang="sr-Cyrl-RS" sz="2000" dirty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. години су се </a:t>
            </a:r>
            <a:r>
              <a:rPr lang="x-none" sz="2000" b="1" dirty="0">
                <a:latin typeface="Times New Roman" pitchFamily="18" charset="0"/>
                <a:cs typeface="Times New Roman" pitchFamily="18" charset="0"/>
              </a:rPr>
              <a:t>смањили</a:t>
            </a:r>
            <a:r>
              <a:rPr lang="sr-Cyrl-R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у односу на последњу измену Одлуке о буџету за 20</a:t>
            </a:r>
            <a:r>
              <a:rPr lang="sr-Cyrl-RS" sz="2000" dirty="0"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. годину за </a:t>
            </a:r>
            <a:r>
              <a:rPr lang="sr-Cyrl-CS" b="1" dirty="0">
                <a:latin typeface="Times New Roman" pitchFamily="18" charset="0"/>
                <a:cs typeface="Times New Roman" pitchFamily="18" charset="0"/>
              </a:rPr>
              <a:t>355.264.009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динара, односно за</a:t>
            </a:r>
            <a:r>
              <a:rPr lang="x-non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b="1" dirty="0">
                <a:latin typeface="Times New Roman" pitchFamily="18" charset="0"/>
                <a:cs typeface="Times New Roman" pitchFamily="18" charset="0"/>
              </a:rPr>
              <a:t>9,6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.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marL="28575" indent="0" algn="just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28575" indent="0" eaLnBrk="1" hangingPunct="1">
              <a:buFontTx/>
              <a:buNone/>
            </a:pPr>
            <a:endParaRPr lang="x-none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693862" y="2882899"/>
            <a:ext cx="6851650" cy="917575"/>
          </a:xfrm>
        </p:spPr>
        <p:txBody>
          <a:bodyPr rtlCol="0">
            <a:noAutofit/>
          </a:bodyPr>
          <a:lstStyle/>
          <a:p>
            <a:pPr>
              <a:buClrTx/>
            </a:pPr>
            <a:r>
              <a:rPr lang="sr-Cyrl-CS" b="1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Отплата главнице и камате </a:t>
            </a:r>
            <a:r>
              <a:rPr lang="sr-Cyrl-CS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је смањена за 43.782.264 динара</a:t>
            </a:r>
          </a:p>
          <a:p>
            <a:pPr>
              <a:buClrTx/>
            </a:pP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Субвенције, д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отације и трансфери 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су </a:t>
            </a:r>
            <a:r>
              <a:rPr lang="sr-Cyrl-CS" dirty="0">
                <a:latin typeface="Times New Roman" pitchFamily="18" charset="0"/>
                <a:cs typeface="Times New Roman" pitchFamily="18" charset="0"/>
              </a:rPr>
              <a:t>смањени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10.597.631 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динара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170" y="4179134"/>
            <a:ext cx="6851650" cy="1242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x-none" sz="2000" b="1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Расходи за социјалну заштиту</a:t>
            </a:r>
            <a:r>
              <a:rPr lang="x-none" sz="2000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су повећани за </a:t>
            </a:r>
            <a:r>
              <a:rPr lang="sr-Cyrl-CS" sz="2000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108.255.211</a:t>
            </a:r>
            <a:r>
              <a:rPr lang="x-none" sz="2000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динара</a:t>
            </a:r>
            <a:endParaRPr lang="en-US" sz="2000" dirty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x-none" altLang="en-US" sz="2000" b="1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Остали расходи </a:t>
            </a:r>
            <a:r>
              <a:rPr lang="x-none" altLang="en-US" sz="2000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 повећани за </a:t>
            </a:r>
            <a:r>
              <a:rPr lang="sr-Cyrl-CS" altLang="en-US" sz="2000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2.103.589 </a:t>
            </a:r>
            <a:r>
              <a:rPr lang="x-none" altLang="en-US" sz="2000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динара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x-none" sz="2000" b="1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Расходи за запослене </a:t>
            </a:r>
            <a:r>
              <a:rPr lang="x-none" sz="2000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 </a:t>
            </a:r>
            <a:r>
              <a:rPr lang="sr-Cyrl-CS" sz="2000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повећани</a:t>
            </a:r>
            <a:r>
              <a:rPr lang="x-none" sz="2000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sr-Cyrl-CS" sz="2000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37.438.613</a:t>
            </a:r>
            <a:r>
              <a:rPr lang="x-none" sz="2000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динара;</a:t>
            </a:r>
            <a:endParaRPr lang="en-US" sz="2000" b="1" dirty="0">
              <a:solidFill>
                <a:schemeClr val="bg2">
                  <a:lumMod val="75000"/>
                </a:schemeClr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US" sz="2000" dirty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x-none" altLang="en-US" sz="2000" dirty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863850"/>
            <a:ext cx="485775" cy="9779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x-none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8651" y="4195404"/>
            <a:ext cx="485775" cy="917575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x-none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609600"/>
            <a:ext cx="838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Шта се променило у односу на 2021. годину?</a:t>
            </a:r>
            <a:endParaRPr lang="en-US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160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86920"/>
              </p:ext>
            </p:extLst>
          </p:nvPr>
        </p:nvGraphicFramePr>
        <p:xfrm>
          <a:off x="183692" y="1151410"/>
          <a:ext cx="8731708" cy="554192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576367">
                  <a:extLst>
                    <a:ext uri="{9D8B030D-6E8A-4147-A177-3AD203B41FA5}">
                      <a16:colId xmlns:a16="http://schemas.microsoft.com/office/drawing/2014/main" val="1754900752"/>
                    </a:ext>
                  </a:extLst>
                </a:gridCol>
                <a:gridCol w="2455981">
                  <a:extLst>
                    <a:ext uri="{9D8B030D-6E8A-4147-A177-3AD203B41FA5}">
                      <a16:colId xmlns:a16="http://schemas.microsoft.com/office/drawing/2014/main" val="826029379"/>
                    </a:ext>
                  </a:extLst>
                </a:gridCol>
                <a:gridCol w="1699360">
                  <a:extLst>
                    <a:ext uri="{9D8B030D-6E8A-4147-A177-3AD203B41FA5}">
                      <a16:colId xmlns:a16="http://schemas.microsoft.com/office/drawing/2014/main" val="2943394881"/>
                    </a:ext>
                  </a:extLst>
                </a:gridCol>
              </a:tblGrid>
              <a:tr h="450923"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Назив програма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Средства из Одлуке о буџету за 20</a:t>
                      </a:r>
                      <a:r>
                        <a:rPr lang="sr-Cyrl-RS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годину  (износ у динарима)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 буџета по програму 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39698"/>
                  </a:ext>
                </a:extLst>
              </a:tr>
              <a:tr h="270554">
                <a:tc>
                  <a:txBody>
                    <a:bodyPr/>
                    <a:lstStyle/>
                    <a:p>
                      <a:r>
                        <a:rPr lang="x-none" sz="1200" kern="12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 1. Становање, урбанизам и просторно планирање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</a:t>
                      </a:r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025</a:t>
                      </a:r>
                      <a:r>
                        <a:rPr lang="en-U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.000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0,52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703372"/>
                  </a:ext>
                </a:extLst>
              </a:tr>
              <a:tr h="270554">
                <a:tc>
                  <a:txBody>
                    <a:bodyPr/>
                    <a:lstStyle/>
                    <a:p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 2. Комуналне делатности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549.163.800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14,96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863823"/>
                  </a:ext>
                </a:extLst>
              </a:tr>
              <a:tr h="270554">
                <a:tc>
                  <a:txBody>
                    <a:bodyPr/>
                    <a:lstStyle/>
                    <a:p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 3. Локални економски развој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105.750.000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2,88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287674"/>
                  </a:ext>
                </a:extLst>
              </a:tr>
              <a:tr h="270554">
                <a:tc>
                  <a:txBody>
                    <a:bodyPr/>
                    <a:lstStyle/>
                    <a:p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 4. Развој туризма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68.975.290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1,88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7397033"/>
                  </a:ext>
                </a:extLst>
              </a:tr>
              <a:tr h="270554">
                <a:tc>
                  <a:txBody>
                    <a:bodyPr/>
                    <a:lstStyle/>
                    <a:p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 5. Пољопривреда и рурални развој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7.050.000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0,19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443609"/>
                  </a:ext>
                </a:extLst>
              </a:tr>
              <a:tr h="270554">
                <a:tc>
                  <a:txBody>
                    <a:bodyPr/>
                    <a:lstStyle/>
                    <a:p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 6. Заштита животне средине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79.434.515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2,16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16700"/>
                  </a:ext>
                </a:extLst>
              </a:tr>
              <a:tr h="320408">
                <a:tc>
                  <a:txBody>
                    <a:bodyPr/>
                    <a:lstStyle/>
                    <a:p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 7. Организација саобраћаја и саобраћајна инфраструктура 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407.038.959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11,08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0143352"/>
                  </a:ext>
                </a:extLst>
              </a:tr>
              <a:tr h="270554">
                <a:tc>
                  <a:txBody>
                    <a:bodyPr/>
                    <a:lstStyle/>
                    <a:p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 8. Предшколско васпитање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447.383.069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12,18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219187"/>
                  </a:ext>
                </a:extLst>
              </a:tr>
              <a:tr h="270554">
                <a:tc>
                  <a:txBody>
                    <a:bodyPr/>
                    <a:lstStyle/>
                    <a:p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 9. Основно образовање 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213.528.000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5,81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556103"/>
                  </a:ext>
                </a:extLst>
              </a:tr>
              <a:tr h="2705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 10. Средње образовање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77.105.000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2,10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389646"/>
                  </a:ext>
                </a:extLst>
              </a:tr>
              <a:tr h="270554">
                <a:tc>
                  <a:txBody>
                    <a:bodyPr/>
                    <a:lstStyle/>
                    <a:p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 11. Социјална и дечија заштита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311.584.880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8,49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730366"/>
                  </a:ext>
                </a:extLst>
              </a:tr>
              <a:tr h="270554">
                <a:tc>
                  <a:txBody>
                    <a:bodyPr/>
                    <a:lstStyle/>
                    <a:p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 12. Здравствена заштита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11.500.000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0,31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777792"/>
                  </a:ext>
                </a:extLst>
              </a:tr>
              <a:tr h="270554">
                <a:tc>
                  <a:txBody>
                    <a:bodyPr/>
                    <a:lstStyle/>
                    <a:p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 13. Развој културе и информисања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336.016.023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9,15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141709"/>
                  </a:ext>
                </a:extLst>
              </a:tr>
              <a:tr h="270554">
                <a:tc>
                  <a:txBody>
                    <a:bodyPr/>
                    <a:lstStyle/>
                    <a:p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 14. Развој спорта и омладине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253.590.000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6,91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639953"/>
                  </a:ext>
                </a:extLst>
              </a:tr>
              <a:tr h="270554">
                <a:tc>
                  <a:txBody>
                    <a:bodyPr/>
                    <a:lstStyle/>
                    <a:p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 15. Опште услуге локалне самоуправе 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745.673.201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20,31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910891"/>
                  </a:ext>
                </a:extLst>
              </a:tr>
              <a:tr h="270554">
                <a:tc>
                  <a:txBody>
                    <a:bodyPr/>
                    <a:lstStyle/>
                    <a:p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 16. Политички систем локалне самоуправе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31.777.350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0,87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6446889"/>
                  </a:ext>
                </a:extLst>
              </a:tr>
              <a:tr h="283757">
                <a:tc>
                  <a:txBody>
                    <a:bodyPr/>
                    <a:lstStyle/>
                    <a:p>
                      <a:r>
                        <a:rPr lang="x-none" sz="12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Програм 17. Енергетска ефикасност  и обновљиви извори енергије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7.5</a:t>
                      </a:r>
                      <a:r>
                        <a:rPr lang="en-U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00.000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0,20</a:t>
                      </a:r>
                      <a:endParaRPr lang="en-US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78124"/>
                  </a:ext>
                </a:extLst>
              </a:tr>
              <a:tr h="360739">
                <a:tc>
                  <a:txBody>
                    <a:bodyPr/>
                    <a:lstStyle/>
                    <a:p>
                      <a:r>
                        <a:rPr lang="x-none" sz="14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3.672.095.087</a:t>
                      </a:r>
                      <a:endParaRPr lang="en-US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r>
                        <a:rPr lang="sr-Cyrl-CS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en-US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11525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62000" y="381000"/>
            <a:ext cx="7620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Расходи буџета по програмима</a:t>
            </a:r>
            <a:endParaRPr lang="en-US" sz="3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74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 descr="Epic Holiday » Jagodina prugom">
            <a:extLst>
              <a:ext uri="{FF2B5EF4-FFF2-40B4-BE49-F238E27FC236}">
                <a16:creationId xmlns:a16="http://schemas.microsoft.com/office/drawing/2014/main" id="{CC501A79-CA49-45E0-8011-C258C9C875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465" y="315817"/>
            <a:ext cx="4114800" cy="3081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illHotel - Jagodina - Lokacija i turistički sadržaji grada Jagodine sa  okolinom. | Hill Hotel">
            <a:extLst>
              <a:ext uri="{FF2B5EF4-FFF2-40B4-BE49-F238E27FC236}">
                <a16:creationId xmlns:a16="http://schemas.microsoft.com/office/drawing/2014/main" id="{C07AA16E-355D-4B57-B76E-6444360FF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0737" y="485118"/>
            <a:ext cx="4142851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Jagodina City">
            <a:extLst>
              <a:ext uri="{FF2B5EF4-FFF2-40B4-BE49-F238E27FC236}">
                <a16:creationId xmlns:a16="http://schemas.microsoft.com/office/drawing/2014/main" id="{6D13AE76-A012-40D1-B6D1-EF3546CC60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504" y="3886200"/>
            <a:ext cx="3304748" cy="2194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Radio GONG 93,5 MHz - Jagodina - Pravoslavlje ::">
            <a:extLst>
              <a:ext uri="{FF2B5EF4-FFF2-40B4-BE49-F238E27FC236}">
                <a16:creationId xmlns:a16="http://schemas.microsoft.com/office/drawing/2014/main" id="{F7B3B385-657A-4FF7-935E-56C836C623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0737" y="3888658"/>
            <a:ext cx="2514600" cy="1901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67087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381000"/>
            <a:ext cx="784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Расходи буџета по програмима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D5BA467-570D-4B4A-B7A1-155C209261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8486251"/>
              </p:ext>
            </p:extLst>
          </p:nvPr>
        </p:nvGraphicFramePr>
        <p:xfrm>
          <a:off x="381000" y="934997"/>
          <a:ext cx="8610600" cy="5313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53394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1295400"/>
            <a:ext cx="81534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dirty="0">
                <a:solidFill>
                  <a:srgbClr val="002060"/>
                </a:solidFill>
              </a:rPr>
              <a:t>  </a:t>
            </a: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Реконструкција и изградња градског трга – Сквер омладине</a:t>
            </a: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Реконструкција градских саобраћајница</a:t>
            </a: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Реконструкција </a:t>
            </a:r>
            <a:r>
              <a:rPr lang="sr-Cyrl-C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некатегорисаних</a:t>
            </a: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атарских</a:t>
            </a: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путева у свим сеоским подручјима на територији града</a:t>
            </a: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Изградња </a:t>
            </a:r>
            <a:r>
              <a:rPr lang="sr-Cyrl-C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фекалне</a:t>
            </a: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кишне канализације</a:t>
            </a: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Реконструкција постојеће и доградња нове сале Културног центра</a:t>
            </a: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Изградња објекта предшколске установе - вртића</a:t>
            </a: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Изградња водоводне мреже</a:t>
            </a:r>
          </a:p>
          <a:p>
            <a:pPr>
              <a:buFont typeface="Wingdings" pitchFamily="2" charset="2"/>
              <a:buChar char="ü"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381000"/>
            <a:ext cx="7315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Најважнији пројекти у 2022. години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17373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x-none" dirty="0"/>
          </a:p>
          <a:p>
            <a:pPr marL="0" indent="0" algn="ctr">
              <a:buNone/>
            </a:pPr>
            <a:r>
              <a:rPr lang="x-none" sz="2800" dirty="0">
                <a:latin typeface="Times New Roman" pitchFamily="18" charset="0"/>
                <a:cs typeface="Times New Roman" pitchFamily="18" charset="0"/>
              </a:rPr>
              <a:t>На крају желимо да Вам се захвалимо што сте издвојили време за читање ове презентације буџета. </a:t>
            </a:r>
          </a:p>
          <a:p>
            <a:pPr marL="0" indent="0" algn="just">
              <a:buNone/>
            </a:pPr>
            <a:endParaRPr lang="x-none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6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304800"/>
            <a:ext cx="2667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3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r-Cyrl-CS" sz="3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адржај</a:t>
            </a:r>
            <a:endParaRPr lang="en-US" sz="3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990600"/>
            <a:ext cx="75376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C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Увод - обраћање градоначелника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 настаје буџет града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 учествује у буџетском процесу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основу чега се доноси буџет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 се пуни градска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20</a:t>
            </a:r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годину</a:t>
            </a:r>
            <a:endParaRPr lang="en-U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Шта се променило у односу на 20</a:t>
            </a:r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шта се троше јавна средства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Шта су расходи и издаци буџета?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планираних расхода и издатака за 20</a:t>
            </a:r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Шта се променило у односу на 20</a:t>
            </a:r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Расходи буџета по програмима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Расходи буџета расподељени по директним и индиректним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Најважнији капитални 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Најважнији пројекти од интереса за локалну заједницу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121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381000"/>
            <a:ext cx="8382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x-none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Драги суграђани и суграђанке,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pPr algn="just"/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Грађански буџет представља сажет и јасан приказ Одлуке о буџету града </a:t>
            </a:r>
            <a:r>
              <a:rPr lang="sr-Cyrl-C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Јагодине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20</a:t>
            </a:r>
            <a:r>
              <a:rPr lang="sr-Latn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pPr algn="just"/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остваривања прихода и примања буџета града, као и о начину планирања, расподеле и трошења буџетских средстава.</a:t>
            </a:r>
          </a:p>
          <a:p>
            <a:pPr algn="just"/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Јагодине у заједничком постављању циљева, дефинисању приоритета и планирању развоја нашег града.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C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</a:t>
            </a:r>
          </a:p>
          <a:p>
            <a:pPr algn="ctr"/>
            <a:r>
              <a:rPr lang="sr-Cyrl-C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Ратко Стевановић, дипл.инж.ел.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Градоначелник</a:t>
            </a:r>
            <a:endParaRPr lang="en-U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8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219200"/>
            <a:ext cx="4267200" cy="5410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6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Директни корисници буџетских средстава:</a:t>
            </a:r>
          </a:p>
          <a:p>
            <a:pPr lvl="0"/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Скупштина града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радоначелник </a:t>
            </a: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Градско веће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управа за опште</a:t>
            </a:r>
            <a:r>
              <a:rPr lang="sr-Latn-R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R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скупштинске, нормативне</a:t>
            </a: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заједничке послове 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управа за урбанизам, грађевинске, стамбене и имовинско правне послове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управа за буџет, финансије, привреду, пољопривреду и инвестиције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управа за друштвене делатности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управа за инспекцијске послове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управа за утврђивање, наплату и контролу јавних прихода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управа за заштиту животне средине и комуналне послове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Градско правобранилаштво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x-none" alt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1295400"/>
            <a:ext cx="4038600" cy="463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6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Индиректни корисници буџетских средстава:</a:t>
            </a:r>
          </a:p>
          <a:p>
            <a:pPr lvl="0">
              <a:buFont typeface="Arial" pitchFamily="34" charset="0"/>
              <a:buChar char="•"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cs typeface="Calibri" panose="020F0502020204030204" pitchFamily="34" charset="0"/>
              </a:rPr>
              <a:t>	</a:t>
            </a:r>
            <a:r>
              <a:rPr lang="sr-Cyrl-CS" sz="16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Туристичка организација Града Јагодина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Предшколска установа ''Пионир''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Културни центар ''Светозар Марковић''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Историјски архив ''Средње Поморавље''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Народна Библиотека ''Радислав Никчевић''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Завичајни музеј</a:t>
            </a: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Месне заједнице (52 сеоске и 8 градских)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cs typeface="Calibri" panose="020F0502020204030204" pitchFamily="34" charset="0"/>
              </a:rPr>
              <a:t>	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solidFill>
                <a:schemeClr val="bg2">
                  <a:lumMod val="50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191000"/>
            <a:ext cx="4038600" cy="23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6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 Основне и средње школе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Центар за социјални рад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Јагодински спортски савез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 Непрофитне организације 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solidFill>
                <a:schemeClr val="bg2">
                  <a:lumMod val="50000"/>
                </a:schemeClr>
              </a:solidFill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solidFill>
                <a:schemeClr val="bg2">
                  <a:lumMod val="50000"/>
                </a:schemeClr>
              </a:solidFill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solidFill>
                <a:schemeClr val="bg2">
                  <a:lumMod val="50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381000"/>
            <a:ext cx="7315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 се финансира из буџета?</a:t>
            </a:r>
            <a:endParaRPr lang="en-US" sz="30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1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715070"/>
            <a:ext cx="849268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z="17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БУЏЕТ </a:t>
            </a:r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града је правни документ који утврђује план прихода и примања и расхода и издатака града за буџетску, односно календарску годину.</a:t>
            </a:r>
          </a:p>
          <a:p>
            <a:pPr algn="just"/>
            <a:endParaRPr lang="en-US" sz="11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9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 градског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9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Градоначелник и локална управа спроводе градску политику, а главна полуга те политике и развоја је управо буџет града.</a:t>
            </a:r>
          </a:p>
          <a:p>
            <a:pPr algn="just"/>
            <a:endParaRPr lang="en-US" sz="9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Приликом дефинисања овог, за град </a:t>
            </a:r>
            <a:r>
              <a:rPr lang="sr-Cyrl-CS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Јагодине</a:t>
            </a:r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9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533400"/>
            <a:ext cx="487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 настаје буџет града?</a:t>
            </a:r>
            <a:endParaRPr lang="en-US" sz="30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44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25314958"/>
              </p:ext>
            </p:extLst>
          </p:nvPr>
        </p:nvGraphicFramePr>
        <p:xfrm>
          <a:off x="1524000" y="2057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629400" y="3733800"/>
            <a:ext cx="1224136" cy="1152128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x-none" sz="1000" dirty="0"/>
              <a:t>Грађани и њихова удружења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370856" cy="125224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1000" dirty="0"/>
              <a:t>Јавна предузећа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457200"/>
            <a:ext cx="7391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latin typeface="Times New Roman" pitchFamily="18" charset="0"/>
                <a:cs typeface="Times New Roman" pitchFamily="18" charset="0"/>
              </a:rPr>
              <a:t>Ко учествује у буџетском процесу?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475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36257041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19200" y="381000"/>
            <a:ext cx="6172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3000" b="1" dirty="0">
                <a:latin typeface="Times New Roman" pitchFamily="18" charset="0"/>
                <a:cs typeface="Times New Roman" pitchFamily="18" charset="0"/>
              </a:rPr>
              <a:t>На основу чега се доноси буџет?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95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7546"/>
            <a:ext cx="8286808" cy="3593659"/>
          </a:xfrm>
        </p:spPr>
        <p:txBody>
          <a:bodyPr>
            <a:normAutofit lnSpcReduction="10000"/>
          </a:bodyPr>
          <a:lstStyle/>
          <a:p>
            <a:pPr algn="just"/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Укупни </a:t>
            </a:r>
            <a:r>
              <a:rPr lang="x-none" sz="1600" b="1" dirty="0">
                <a:latin typeface="Times New Roman" pitchFamily="18" charset="0"/>
                <a:cs typeface="Times New Roman" pitchFamily="18" charset="0"/>
              </a:rPr>
              <a:t>јавни приходи и примања 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града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 Јагодине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 за 20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. годину износе</a:t>
            </a:r>
          </a:p>
          <a:p>
            <a:pPr algn="just"/>
            <a:endParaRPr lang="x-none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x-none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Одлуком о буџету града </a:t>
            </a:r>
            <a:r>
              <a:rPr lang="x-none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Јагодине</a:t>
            </a:r>
            <a:r>
              <a:rPr lang="x-none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 за 20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. годину планирана су средства из буџета града у износу од</a:t>
            </a:r>
            <a:r>
              <a:rPr lang="en-GB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2.687.795.436 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динара, пренета средства из ранијих година у износу од 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29.548.659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 динара и средства из осталих извора 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243.403.027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 динара.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54653544"/>
              </p:ext>
            </p:extLst>
          </p:nvPr>
        </p:nvGraphicFramePr>
        <p:xfrm>
          <a:off x="584116" y="4860475"/>
          <a:ext cx="8032976" cy="183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571136" y="2530745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697386" y="2256951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35176" y="2604256"/>
            <a:ext cx="49794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4400" b="1" dirty="0">
                <a:latin typeface="Times New Roman" pitchFamily="18" charset="0"/>
                <a:cs typeface="Times New Roman" pitchFamily="18" charset="0"/>
              </a:rPr>
              <a:t>3,7</a:t>
            </a:r>
            <a:r>
              <a:rPr lang="en-GB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3600" b="1" dirty="0">
                <a:latin typeface="Times New Roman" pitchFamily="18" charset="0"/>
                <a:cs typeface="Times New Roman" pitchFamily="18" charset="0"/>
              </a:rPr>
              <a:t>милијарди динара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05000" y="304800"/>
            <a:ext cx="4953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Како се пуни градска каса?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4732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3|2.3|2.2|2.3|2.3|2.6|2.3|2.3|2.6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5214</TotalTime>
  <Words>2009</Words>
  <Application>Microsoft Office PowerPoint</Application>
  <PresentationFormat>Projekcija na ekranu (4:3)</PresentationFormat>
  <Paragraphs>300</Paragraphs>
  <Slides>22</Slides>
  <Notes>3</Notes>
  <HiddenSlides>0</HiddenSlides>
  <MMClips>0</MMClips>
  <ScaleCrop>false</ScaleCrop>
  <HeadingPairs>
    <vt:vector size="6" baseType="variant">
      <vt:variant>
        <vt:lpstr>Korišćeni fontovi</vt:lpstr>
      </vt:variant>
      <vt:variant>
        <vt:i4>6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22</vt:i4>
      </vt:variant>
    </vt:vector>
  </HeadingPairs>
  <TitlesOfParts>
    <vt:vector size="30" baseType="lpstr">
      <vt:lpstr>Arial</vt:lpstr>
      <vt:lpstr>Calibri</vt:lpstr>
      <vt:lpstr>Century Gothic</vt:lpstr>
      <vt:lpstr>Times New Roman</vt:lpstr>
      <vt:lpstr>Wingdings</vt:lpstr>
      <vt:lpstr>Wingdings 3</vt:lpstr>
      <vt:lpstr>Custom Design</vt:lpstr>
      <vt:lpstr>Slice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Marija Mijatovic</cp:lastModifiedBy>
  <cp:revision>464</cp:revision>
  <cp:lastPrinted>2021-12-22T07:03:59Z</cp:lastPrinted>
  <dcterms:created xsi:type="dcterms:W3CDTF">2006-08-16T00:00:00Z</dcterms:created>
  <dcterms:modified xsi:type="dcterms:W3CDTF">2022-02-03T21:51:04Z</dcterms:modified>
</cp:coreProperties>
</file>